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2" r:id="rId3"/>
    <p:sldMasterId id="2147483687" r:id="rId4"/>
  </p:sldMasterIdLst>
  <p:notesMasterIdLst>
    <p:notesMasterId r:id="rId26"/>
  </p:notesMasterIdLst>
  <p:sldIdLst>
    <p:sldId id="283" r:id="rId5"/>
    <p:sldId id="257" r:id="rId6"/>
    <p:sldId id="259" r:id="rId7"/>
    <p:sldId id="291" r:id="rId8"/>
    <p:sldId id="292" r:id="rId9"/>
    <p:sldId id="293" r:id="rId10"/>
    <p:sldId id="285" r:id="rId11"/>
    <p:sldId id="294" r:id="rId12"/>
    <p:sldId id="295" r:id="rId13"/>
    <p:sldId id="296" r:id="rId14"/>
    <p:sldId id="287" r:id="rId15"/>
    <p:sldId id="297" r:id="rId16"/>
    <p:sldId id="298" r:id="rId17"/>
    <p:sldId id="288" r:id="rId18"/>
    <p:sldId id="299" r:id="rId19"/>
    <p:sldId id="290" r:id="rId20"/>
    <p:sldId id="289" r:id="rId21"/>
    <p:sldId id="300" r:id="rId22"/>
    <p:sldId id="301" r:id="rId23"/>
    <p:sldId id="282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6" autoAdjust="0"/>
    <p:restoredTop sz="95031" autoAdjust="0"/>
  </p:normalViewPr>
  <p:slideViewPr>
    <p:cSldViewPr snapToGrid="0">
      <p:cViewPr varScale="1">
        <p:scale>
          <a:sx n="93" d="100"/>
          <a:sy n="93" d="100"/>
        </p:scale>
        <p:origin x="171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92A7B-61A8-4F81-80BC-1E92EBDE9356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B08DC-DA01-4EE8-A79D-EA635DBB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63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28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60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69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03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2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35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9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2’ fin de </a:t>
            </a:r>
            <a:r>
              <a:rPr lang="en-US" dirty="0" err="1"/>
              <a:t>l’agenda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0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19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IMPORTANT : Slide à insérer au début ou fin de votre présentation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9/27/2017 9:33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44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6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6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3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0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0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71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9875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 marL="336145" indent="-336145">
              <a:buFont typeface="Wingdings" panose="05000000000000000000" pitchFamily="2" charset="2"/>
              <a:buChar char="§"/>
              <a:defRPr sz="3529">
                <a:solidFill>
                  <a:srgbClr val="005A4D"/>
                </a:solidFill>
              </a:defRPr>
            </a:lvl1pPr>
            <a:lvl2pPr marL="572691" indent="-236546">
              <a:buFont typeface="Wingdings" panose="05000000000000000000" pitchFamily="2" charset="2"/>
              <a:buChar char="§"/>
              <a:defRPr/>
            </a:lvl2pPr>
            <a:lvl3pPr marL="784338" indent="-224097">
              <a:buFont typeface="Wingdings" panose="05000000000000000000" pitchFamily="2" charset="2"/>
              <a:buChar char="§"/>
              <a:defRPr/>
            </a:lvl3pPr>
            <a:lvl4pPr marL="1008435" indent="-224097">
              <a:buFont typeface="Wingdings" panose="05000000000000000000" pitchFamily="2" charset="2"/>
              <a:buChar char="§"/>
              <a:defRPr/>
            </a:lvl4pPr>
            <a:lvl5pPr marL="1232531" indent="-224097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30221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45596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005A4D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005A4D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097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506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05A4D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05A4D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004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261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09323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202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292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163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0446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9876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7684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0454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1199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5453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850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871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Template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02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76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29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67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7C8E-7EB9-493B-A6FC-B8E28F9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2A333-D8D8-4D31-94CC-4A5153F6D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7FBE3-808F-4758-B859-334D0D0DC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A9FFD-1B77-42F6-85A9-D1ABA10F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F62F9-2049-4CC4-9158-4967AFD5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97538-1DAB-4685-AF57-6D4BEA5C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0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A9E5-DC9E-4EA9-87EB-95DDEBA4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9457-D065-453E-B45B-A38C7CE3E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62DE-F628-42DB-893D-F36C821D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540A3-5892-44A9-89C6-DDE233D8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27E0-189B-479C-B76C-005BB8B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6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C240-2146-4337-8B76-7793E89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8DC3E-9A9B-4BA9-BA38-83C56E7FD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C77B-5F78-44C2-B64B-6EB5B3D6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A79C3-A17D-47EE-98CD-F8810110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F0873-2815-4069-8338-8D4EC31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1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05A4D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777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545" y="534298"/>
            <a:ext cx="346728" cy="34677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rgbClr val="005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9" name="Rectangle 8"/>
          <p:cNvSpPr/>
          <p:nvPr/>
        </p:nvSpPr>
        <p:spPr>
          <a:xfrm>
            <a:off x="6459599" y="6504813"/>
            <a:ext cx="5732401" cy="353188"/>
          </a:xfrm>
          <a:prstGeom prst="rect">
            <a:avLst/>
          </a:prstGeom>
          <a:solidFill>
            <a:srgbClr val="008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 dirty="0"/>
          </a:p>
        </p:txBody>
      </p:sp>
      <p:sp>
        <p:nvSpPr>
          <p:cNvPr id="11" name="ZoneTexte 10"/>
          <p:cNvSpPr txBox="1"/>
          <p:nvPr/>
        </p:nvSpPr>
        <p:spPr>
          <a:xfrm>
            <a:off x="10119770" y="6523111"/>
            <a:ext cx="196528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Microsoft</a:t>
            </a:r>
            <a:r>
              <a:rPr lang="fr-FR" sz="1372" baseline="0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 experiences’17</a:t>
            </a:r>
            <a:endParaRPr lang="fr-FR" sz="1372" dirty="0">
              <a:solidFill>
                <a:schemeClr val="bg1"/>
              </a:solidFill>
              <a:latin typeface="Segoe Pro Display Light" panose="020B0302040504020203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519554" y="6523111"/>
            <a:ext cx="1301959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#experiences17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1183" y="6530018"/>
            <a:ext cx="5696147" cy="30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72" dirty="0">
                <a:solidFill>
                  <a:srgbClr val="005A4D"/>
                </a:solidFill>
                <a:latin typeface="Segoe Pro Display Light" panose="020B0302040504020203" pitchFamily="34" charset="0"/>
              </a:rPr>
              <a:t>Conteneurs Docker dans l’écosystème Microsoft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  <p:sp>
        <p:nvSpPr>
          <p:cNvPr id="333" name="Rectangle 7"/>
          <p:cNvSpPr/>
          <p:nvPr/>
        </p:nvSpPr>
        <p:spPr>
          <a:xfrm flipH="1" flipV="1">
            <a:off x="6039129" y="6504812"/>
            <a:ext cx="346728" cy="35318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rgbClr val="005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</p:spTree>
    <p:extLst>
      <p:ext uri="{BB962C8B-B14F-4D97-AF65-F5344CB8AC3E}">
        <p14:creationId xmlns:p14="http://schemas.microsoft.com/office/powerpoint/2010/main" val="38065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59599" y="6504813"/>
            <a:ext cx="5732401" cy="353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 dirty="0"/>
          </a:p>
        </p:txBody>
      </p:sp>
      <p:sp>
        <p:nvSpPr>
          <p:cNvPr id="9" name="ZoneTexte 8"/>
          <p:cNvSpPr txBox="1"/>
          <p:nvPr/>
        </p:nvSpPr>
        <p:spPr>
          <a:xfrm>
            <a:off x="10119770" y="6523111"/>
            <a:ext cx="196528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Microsoft</a:t>
            </a:r>
            <a:r>
              <a:rPr lang="fr-FR" sz="1372" baseline="0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 </a:t>
            </a:r>
            <a:r>
              <a:rPr lang="fr-FR" sz="1372" baseline="0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experiences’17</a:t>
            </a:r>
            <a:endParaRPr lang="fr-FR" sz="1372" dirty="0">
              <a:solidFill>
                <a:srgbClr val="175B85"/>
              </a:solidFill>
              <a:latin typeface="Segoe Pro Display Light" panose="020B0302040504020203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519554" y="6523111"/>
            <a:ext cx="1301959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#</a:t>
            </a:r>
            <a:r>
              <a:rPr lang="fr-FR" sz="1372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experiences17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69241" y="6530522"/>
            <a:ext cx="5696147" cy="30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72" dirty="0">
                <a:solidFill>
                  <a:schemeClr val="tx1"/>
                </a:solidFill>
                <a:latin typeface="Segoe Pro Display Light" panose="020B0302040504020203" pitchFamily="34" charset="0"/>
              </a:rPr>
              <a:t>NOM</a:t>
            </a:r>
            <a:r>
              <a:rPr lang="fr-FR" sz="1372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 </a:t>
            </a:r>
            <a:r>
              <a:rPr lang="fr-FR" sz="1372" dirty="0">
                <a:solidFill>
                  <a:schemeClr val="tx1"/>
                </a:solidFill>
                <a:latin typeface="Segoe Pro Display Light" panose="020B0302040504020203" pitchFamily="34" charset="0"/>
              </a:rPr>
              <a:t>SESSION</a:t>
            </a:r>
          </a:p>
        </p:txBody>
      </p:sp>
      <p:sp>
        <p:nvSpPr>
          <p:cNvPr id="12" name="Rectangle 7"/>
          <p:cNvSpPr/>
          <p:nvPr/>
        </p:nvSpPr>
        <p:spPr>
          <a:xfrm flipH="1" flipV="1">
            <a:off x="6039129" y="6504812"/>
            <a:ext cx="346728" cy="35318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13" name="Rectangle 7"/>
          <p:cNvSpPr/>
          <p:nvPr/>
        </p:nvSpPr>
        <p:spPr>
          <a:xfrm>
            <a:off x="-45545" y="534298"/>
            <a:ext cx="346728" cy="34677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8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2975" y="-1436983"/>
            <a:ext cx="14922963" cy="994864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3534133">
            <a:off x="-3500766" y="-2309191"/>
            <a:ext cx="16388698" cy="1641376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4" name="Rectangle 3"/>
          <p:cNvSpPr/>
          <p:nvPr/>
        </p:nvSpPr>
        <p:spPr>
          <a:xfrm rot="13534133">
            <a:off x="-3650170" y="-2458595"/>
            <a:ext cx="16388698" cy="1641376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grpSp>
        <p:nvGrpSpPr>
          <p:cNvPr id="51" name="Groupe 50"/>
          <p:cNvGrpSpPr/>
          <p:nvPr/>
        </p:nvGrpSpPr>
        <p:grpSpPr>
          <a:xfrm>
            <a:off x="660380" y="-1800643"/>
            <a:ext cx="1097192" cy="1108102"/>
            <a:chOff x="-5853944" y="-5929015"/>
            <a:chExt cx="1119193" cy="1130322"/>
          </a:xfrm>
        </p:grpSpPr>
        <p:sp>
          <p:nvSpPr>
            <p:cNvPr id="52" name="Freeform 26"/>
            <p:cNvSpPr>
              <a:spLocks noEditPoints="1"/>
            </p:cNvSpPr>
            <p:nvPr/>
          </p:nvSpPr>
          <p:spPr bwMode="auto">
            <a:xfrm>
              <a:off x="-5853944" y="-5929015"/>
              <a:ext cx="1119193" cy="1130322"/>
            </a:xfrm>
            <a:custGeom>
              <a:avLst/>
              <a:gdLst>
                <a:gd name="T0" fmla="*/ 119 w 237"/>
                <a:gd name="T1" fmla="*/ 237 h 237"/>
                <a:gd name="T2" fmla="*/ 0 w 237"/>
                <a:gd name="T3" fmla="*/ 119 h 237"/>
                <a:gd name="T4" fmla="*/ 119 w 237"/>
                <a:gd name="T5" fmla="*/ 0 h 237"/>
                <a:gd name="T6" fmla="*/ 237 w 237"/>
                <a:gd name="T7" fmla="*/ 119 h 237"/>
                <a:gd name="T8" fmla="*/ 119 w 237"/>
                <a:gd name="T9" fmla="*/ 237 h 237"/>
                <a:gd name="T10" fmla="*/ 119 w 237"/>
                <a:gd name="T11" fmla="*/ 3 h 237"/>
                <a:gd name="T12" fmla="*/ 4 w 237"/>
                <a:gd name="T13" fmla="*/ 119 h 237"/>
                <a:gd name="T14" fmla="*/ 119 w 237"/>
                <a:gd name="T15" fmla="*/ 234 h 237"/>
                <a:gd name="T16" fmla="*/ 234 w 237"/>
                <a:gd name="T17" fmla="*/ 119 h 237"/>
                <a:gd name="T18" fmla="*/ 119 w 237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37">
                  <a:moveTo>
                    <a:pt x="119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4" y="0"/>
                    <a:pt x="237" y="53"/>
                    <a:pt x="237" y="119"/>
                  </a:cubicBezTo>
                  <a:cubicBezTo>
                    <a:pt x="237" y="184"/>
                    <a:pt x="184" y="237"/>
                    <a:pt x="119" y="237"/>
                  </a:cubicBezTo>
                  <a:close/>
                  <a:moveTo>
                    <a:pt x="119" y="3"/>
                  </a:moveTo>
                  <a:cubicBezTo>
                    <a:pt x="55" y="3"/>
                    <a:pt x="4" y="55"/>
                    <a:pt x="4" y="119"/>
                  </a:cubicBezTo>
                  <a:cubicBezTo>
                    <a:pt x="4" y="182"/>
                    <a:pt x="55" y="234"/>
                    <a:pt x="119" y="234"/>
                  </a:cubicBezTo>
                  <a:cubicBezTo>
                    <a:pt x="182" y="234"/>
                    <a:pt x="234" y="182"/>
                    <a:pt x="234" y="119"/>
                  </a:cubicBezTo>
                  <a:cubicBezTo>
                    <a:pt x="234" y="55"/>
                    <a:pt x="182" y="3"/>
                    <a:pt x="1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3" name="Freeform 27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1631"/>
            </a:xfrm>
            <a:custGeom>
              <a:avLst/>
              <a:gdLst>
                <a:gd name="T0" fmla="*/ 76 w 83"/>
                <a:gd name="T1" fmla="*/ 0 h 63"/>
                <a:gd name="T2" fmla="*/ 7 w 83"/>
                <a:gd name="T3" fmla="*/ 0 h 63"/>
                <a:gd name="T4" fmla="*/ 2 w 83"/>
                <a:gd name="T5" fmla="*/ 3 h 63"/>
                <a:gd name="T6" fmla="*/ 1 w 83"/>
                <a:gd name="T7" fmla="*/ 8 h 63"/>
                <a:gd name="T8" fmla="*/ 9 w 83"/>
                <a:gd name="T9" fmla="*/ 58 h 63"/>
                <a:gd name="T10" fmla="*/ 16 w 83"/>
                <a:gd name="T11" fmla="*/ 63 h 63"/>
                <a:gd name="T12" fmla="*/ 67 w 83"/>
                <a:gd name="T13" fmla="*/ 63 h 63"/>
                <a:gd name="T14" fmla="*/ 74 w 83"/>
                <a:gd name="T15" fmla="*/ 58 h 63"/>
                <a:gd name="T16" fmla="*/ 82 w 83"/>
                <a:gd name="T17" fmla="*/ 8 h 63"/>
                <a:gd name="T18" fmla="*/ 81 w 83"/>
                <a:gd name="T19" fmla="*/ 3 h 63"/>
                <a:gd name="T20" fmla="*/ 76 w 83"/>
                <a:gd name="T21" fmla="*/ 0 h 63"/>
                <a:gd name="T22" fmla="*/ 79 w 83"/>
                <a:gd name="T23" fmla="*/ 7 h 63"/>
                <a:gd name="T24" fmla="*/ 71 w 83"/>
                <a:gd name="T25" fmla="*/ 57 h 63"/>
                <a:gd name="T26" fmla="*/ 67 w 83"/>
                <a:gd name="T27" fmla="*/ 60 h 63"/>
                <a:gd name="T28" fmla="*/ 16 w 83"/>
                <a:gd name="T29" fmla="*/ 60 h 63"/>
                <a:gd name="T30" fmla="*/ 12 w 83"/>
                <a:gd name="T31" fmla="*/ 57 h 63"/>
                <a:gd name="T32" fmla="*/ 4 w 83"/>
                <a:gd name="T33" fmla="*/ 7 h 63"/>
                <a:gd name="T34" fmla="*/ 4 w 83"/>
                <a:gd name="T35" fmla="*/ 5 h 63"/>
                <a:gd name="T36" fmla="*/ 7 w 83"/>
                <a:gd name="T37" fmla="*/ 3 h 63"/>
                <a:gd name="T38" fmla="*/ 76 w 83"/>
                <a:gd name="T39" fmla="*/ 3 h 63"/>
                <a:gd name="T40" fmla="*/ 79 w 83"/>
                <a:gd name="T41" fmla="*/ 5 h 63"/>
                <a:gd name="T42" fmla="*/ 79 w 83"/>
                <a:gd name="T43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63">
                  <a:moveTo>
                    <a:pt x="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61"/>
                    <a:pt x="12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4" y="61"/>
                    <a:pt x="74" y="5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6"/>
                    <a:pt x="82" y="4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  <a:moveTo>
                    <a:pt x="79" y="7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9"/>
                    <a:pt x="69" y="60"/>
                    <a:pt x="67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9"/>
                    <a:pt x="12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4"/>
                    <a:pt x="79" y="5"/>
                  </a:cubicBezTo>
                  <a:cubicBezTo>
                    <a:pt x="79" y="5"/>
                    <a:pt x="80" y="6"/>
                    <a:pt x="7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4" name="Freeform 28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6393"/>
            </a:xfrm>
            <a:custGeom>
              <a:avLst/>
              <a:gdLst>
                <a:gd name="T0" fmla="*/ 67 w 83"/>
                <a:gd name="T1" fmla="*/ 64 h 64"/>
                <a:gd name="T2" fmla="*/ 16 w 83"/>
                <a:gd name="T3" fmla="*/ 64 h 64"/>
                <a:gd name="T4" fmla="*/ 9 w 83"/>
                <a:gd name="T5" fmla="*/ 58 h 64"/>
                <a:gd name="T6" fmla="*/ 0 w 83"/>
                <a:gd name="T7" fmla="*/ 8 h 64"/>
                <a:gd name="T8" fmla="*/ 2 w 83"/>
                <a:gd name="T9" fmla="*/ 2 h 64"/>
                <a:gd name="T10" fmla="*/ 7 w 83"/>
                <a:gd name="T11" fmla="*/ 0 h 64"/>
                <a:gd name="T12" fmla="*/ 76 w 83"/>
                <a:gd name="T13" fmla="*/ 0 h 64"/>
                <a:gd name="T14" fmla="*/ 81 w 83"/>
                <a:gd name="T15" fmla="*/ 2 h 64"/>
                <a:gd name="T16" fmla="*/ 83 w 83"/>
                <a:gd name="T17" fmla="*/ 8 h 64"/>
                <a:gd name="T18" fmla="*/ 75 w 83"/>
                <a:gd name="T19" fmla="*/ 58 h 64"/>
                <a:gd name="T20" fmla="*/ 67 w 83"/>
                <a:gd name="T21" fmla="*/ 64 h 64"/>
                <a:gd name="T22" fmla="*/ 7 w 83"/>
                <a:gd name="T23" fmla="*/ 1 h 64"/>
                <a:gd name="T24" fmla="*/ 3 w 83"/>
                <a:gd name="T25" fmla="*/ 3 h 64"/>
                <a:gd name="T26" fmla="*/ 1 w 83"/>
                <a:gd name="T27" fmla="*/ 7 h 64"/>
                <a:gd name="T28" fmla="*/ 10 w 83"/>
                <a:gd name="T29" fmla="*/ 58 h 64"/>
                <a:gd name="T30" fmla="*/ 16 w 83"/>
                <a:gd name="T31" fmla="*/ 63 h 64"/>
                <a:gd name="T32" fmla="*/ 67 w 83"/>
                <a:gd name="T33" fmla="*/ 63 h 64"/>
                <a:gd name="T34" fmla="*/ 74 w 83"/>
                <a:gd name="T35" fmla="*/ 58 h 64"/>
                <a:gd name="T36" fmla="*/ 82 w 83"/>
                <a:gd name="T37" fmla="*/ 7 h 64"/>
                <a:gd name="T38" fmla="*/ 81 w 83"/>
                <a:gd name="T39" fmla="*/ 3 h 64"/>
                <a:gd name="T40" fmla="*/ 76 w 83"/>
                <a:gd name="T41" fmla="*/ 1 h 64"/>
                <a:gd name="T42" fmla="*/ 7 w 83"/>
                <a:gd name="T43" fmla="*/ 1 h 64"/>
                <a:gd name="T44" fmla="*/ 67 w 83"/>
                <a:gd name="T45" fmla="*/ 61 h 64"/>
                <a:gd name="T46" fmla="*/ 16 w 83"/>
                <a:gd name="T47" fmla="*/ 61 h 64"/>
                <a:gd name="T48" fmla="*/ 12 w 83"/>
                <a:gd name="T49" fmla="*/ 57 h 64"/>
                <a:gd name="T50" fmla="*/ 3 w 83"/>
                <a:gd name="T51" fmla="*/ 7 h 64"/>
                <a:gd name="T52" fmla="*/ 4 w 83"/>
                <a:gd name="T53" fmla="*/ 4 h 64"/>
                <a:gd name="T54" fmla="*/ 7 w 83"/>
                <a:gd name="T55" fmla="*/ 3 h 64"/>
                <a:gd name="T56" fmla="*/ 76 w 83"/>
                <a:gd name="T57" fmla="*/ 3 h 64"/>
                <a:gd name="T58" fmla="*/ 79 w 83"/>
                <a:gd name="T59" fmla="*/ 4 h 64"/>
                <a:gd name="T60" fmla="*/ 80 w 83"/>
                <a:gd name="T61" fmla="*/ 7 h 64"/>
                <a:gd name="T62" fmla="*/ 72 w 83"/>
                <a:gd name="T63" fmla="*/ 57 h 64"/>
                <a:gd name="T64" fmla="*/ 67 w 83"/>
                <a:gd name="T65" fmla="*/ 61 h 64"/>
                <a:gd name="T66" fmla="*/ 7 w 83"/>
                <a:gd name="T67" fmla="*/ 4 h 64"/>
                <a:gd name="T68" fmla="*/ 5 w 83"/>
                <a:gd name="T69" fmla="*/ 5 h 64"/>
                <a:gd name="T70" fmla="*/ 4 w 83"/>
                <a:gd name="T71" fmla="*/ 7 h 64"/>
                <a:gd name="T72" fmla="*/ 13 w 83"/>
                <a:gd name="T73" fmla="*/ 57 h 64"/>
                <a:gd name="T74" fmla="*/ 16 w 83"/>
                <a:gd name="T75" fmla="*/ 60 h 64"/>
                <a:gd name="T76" fmla="*/ 67 w 83"/>
                <a:gd name="T77" fmla="*/ 60 h 64"/>
                <a:gd name="T78" fmla="*/ 71 w 83"/>
                <a:gd name="T79" fmla="*/ 57 h 64"/>
                <a:gd name="T80" fmla="*/ 79 w 83"/>
                <a:gd name="T81" fmla="*/ 7 h 64"/>
                <a:gd name="T82" fmla="*/ 78 w 83"/>
                <a:gd name="T83" fmla="*/ 5 h 64"/>
                <a:gd name="T84" fmla="*/ 76 w 83"/>
                <a:gd name="T85" fmla="*/ 4 h 64"/>
                <a:gd name="T86" fmla="*/ 7 w 83"/>
                <a:gd name="T8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64">
                  <a:moveTo>
                    <a:pt x="67" y="64"/>
                  </a:moveTo>
                  <a:cubicBezTo>
                    <a:pt x="16" y="64"/>
                    <a:pt x="16" y="64"/>
                    <a:pt x="16" y="64"/>
                  </a:cubicBezTo>
                  <a:cubicBezTo>
                    <a:pt x="12" y="64"/>
                    <a:pt x="9" y="61"/>
                    <a:pt x="9" y="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2"/>
                  </a:cubicBezTo>
                  <a:cubicBezTo>
                    <a:pt x="83" y="4"/>
                    <a:pt x="83" y="6"/>
                    <a:pt x="83" y="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4" y="61"/>
                    <a:pt x="71" y="64"/>
                    <a:pt x="67" y="64"/>
                  </a:cubicBezTo>
                  <a:close/>
                  <a:moveTo>
                    <a:pt x="7" y="1"/>
                  </a:moveTo>
                  <a:cubicBezTo>
                    <a:pt x="5" y="1"/>
                    <a:pt x="4" y="2"/>
                    <a:pt x="3" y="3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1"/>
                    <a:pt x="13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3" y="61"/>
                    <a:pt x="74" y="5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2" y="4"/>
                    <a:pt x="81" y="3"/>
                  </a:cubicBezTo>
                  <a:cubicBezTo>
                    <a:pt x="79" y="2"/>
                    <a:pt x="78" y="1"/>
                    <a:pt x="76" y="1"/>
                  </a:cubicBezTo>
                  <a:lnTo>
                    <a:pt x="7" y="1"/>
                  </a:lnTo>
                  <a:close/>
                  <a:moveTo>
                    <a:pt x="67" y="61"/>
                  </a:move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3"/>
                    <a:pt x="79" y="4"/>
                  </a:cubicBezTo>
                  <a:cubicBezTo>
                    <a:pt x="80" y="5"/>
                    <a:pt x="80" y="6"/>
                    <a:pt x="80" y="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9"/>
                    <a:pt x="70" y="61"/>
                    <a:pt x="67" y="61"/>
                  </a:cubicBezTo>
                  <a:close/>
                  <a:moveTo>
                    <a:pt x="7" y="4"/>
                  </a:move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4" y="60"/>
                    <a:pt x="1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9" y="60"/>
                    <a:pt x="70" y="59"/>
                    <a:pt x="71" y="5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6"/>
                    <a:pt x="79" y="6"/>
                    <a:pt x="78" y="5"/>
                  </a:cubicBezTo>
                  <a:cubicBezTo>
                    <a:pt x="78" y="4"/>
                    <a:pt x="77" y="4"/>
                    <a:pt x="76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-5641218" y="-5443231"/>
              <a:ext cx="320677" cy="368307"/>
            </a:xfrm>
            <a:custGeom>
              <a:avLst/>
              <a:gdLst>
                <a:gd name="T0" fmla="*/ 65 w 68"/>
                <a:gd name="T1" fmla="*/ 7 h 77"/>
                <a:gd name="T2" fmla="*/ 45 w 68"/>
                <a:gd name="T3" fmla="*/ 7 h 77"/>
                <a:gd name="T4" fmla="*/ 32 w 68"/>
                <a:gd name="T5" fmla="*/ 13 h 77"/>
                <a:gd name="T6" fmla="*/ 4 w 68"/>
                <a:gd name="T7" fmla="*/ 55 h 77"/>
                <a:gd name="T8" fmla="*/ 6 w 68"/>
                <a:gd name="T9" fmla="*/ 72 h 77"/>
                <a:gd name="T10" fmla="*/ 6 w 68"/>
                <a:gd name="T11" fmla="*/ 72 h 77"/>
                <a:gd name="T12" fmla="*/ 22 w 68"/>
                <a:gd name="T13" fmla="*/ 77 h 77"/>
                <a:gd name="T14" fmla="*/ 22 w 68"/>
                <a:gd name="T15" fmla="*/ 74 h 77"/>
                <a:gd name="T16" fmla="*/ 8 w 68"/>
                <a:gd name="T17" fmla="*/ 70 h 77"/>
                <a:gd name="T18" fmla="*/ 6 w 68"/>
                <a:gd name="T19" fmla="*/ 57 h 77"/>
                <a:gd name="T20" fmla="*/ 34 w 68"/>
                <a:gd name="T21" fmla="*/ 15 h 77"/>
                <a:gd name="T22" fmla="*/ 45 w 68"/>
                <a:gd name="T23" fmla="*/ 10 h 77"/>
                <a:gd name="T24" fmla="*/ 68 w 68"/>
                <a:gd name="T25" fmla="*/ 10 h 77"/>
                <a:gd name="T26" fmla="*/ 68 w 68"/>
                <a:gd name="T27" fmla="*/ 1 h 77"/>
                <a:gd name="T28" fmla="*/ 65 w 68"/>
                <a:gd name="T29" fmla="*/ 0 h 77"/>
                <a:gd name="T30" fmla="*/ 65 w 68"/>
                <a:gd name="T31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77">
                  <a:moveTo>
                    <a:pt x="6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0" y="7"/>
                    <a:pt x="34" y="9"/>
                    <a:pt x="32" y="1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61"/>
                    <a:pt x="1" y="67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66"/>
                    <a:pt x="4" y="61"/>
                    <a:pt x="6" y="57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2"/>
                    <a:pt x="41" y="10"/>
                    <a:pt x="45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6" y="0"/>
                    <a:pt x="65" y="0"/>
                  </a:cubicBezTo>
                  <a:lnTo>
                    <a:pt x="6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6" name="Freeform 30"/>
            <p:cNvSpPr>
              <a:spLocks noEditPoints="1"/>
            </p:cNvSpPr>
            <p:nvPr/>
          </p:nvSpPr>
          <p:spPr bwMode="auto">
            <a:xfrm>
              <a:off x="-5645981" y="-5447993"/>
              <a:ext cx="325439" cy="373070"/>
            </a:xfrm>
            <a:custGeom>
              <a:avLst/>
              <a:gdLst>
                <a:gd name="T0" fmla="*/ 23 w 69"/>
                <a:gd name="T1" fmla="*/ 78 h 78"/>
                <a:gd name="T2" fmla="*/ 7 w 69"/>
                <a:gd name="T3" fmla="*/ 74 h 78"/>
                <a:gd name="T4" fmla="*/ 6 w 69"/>
                <a:gd name="T5" fmla="*/ 73 h 78"/>
                <a:gd name="T6" fmla="*/ 4 w 69"/>
                <a:gd name="T7" fmla="*/ 56 h 78"/>
                <a:gd name="T8" fmla="*/ 32 w 69"/>
                <a:gd name="T9" fmla="*/ 14 h 78"/>
                <a:gd name="T10" fmla="*/ 46 w 69"/>
                <a:gd name="T11" fmla="*/ 7 h 78"/>
                <a:gd name="T12" fmla="*/ 65 w 69"/>
                <a:gd name="T13" fmla="*/ 7 h 78"/>
                <a:gd name="T14" fmla="*/ 65 w 69"/>
                <a:gd name="T15" fmla="*/ 0 h 78"/>
                <a:gd name="T16" fmla="*/ 66 w 69"/>
                <a:gd name="T17" fmla="*/ 0 h 78"/>
                <a:gd name="T18" fmla="*/ 69 w 69"/>
                <a:gd name="T19" fmla="*/ 1 h 78"/>
                <a:gd name="T20" fmla="*/ 69 w 69"/>
                <a:gd name="T21" fmla="*/ 1 h 78"/>
                <a:gd name="T22" fmla="*/ 69 w 69"/>
                <a:gd name="T23" fmla="*/ 11 h 78"/>
                <a:gd name="T24" fmla="*/ 46 w 69"/>
                <a:gd name="T25" fmla="*/ 11 h 78"/>
                <a:gd name="T26" fmla="*/ 36 w 69"/>
                <a:gd name="T27" fmla="*/ 16 h 78"/>
                <a:gd name="T28" fmla="*/ 8 w 69"/>
                <a:gd name="T29" fmla="*/ 58 h 78"/>
                <a:gd name="T30" fmla="*/ 9 w 69"/>
                <a:gd name="T31" fmla="*/ 70 h 78"/>
                <a:gd name="T32" fmla="*/ 24 w 69"/>
                <a:gd name="T33" fmla="*/ 74 h 78"/>
                <a:gd name="T34" fmla="*/ 23 w 69"/>
                <a:gd name="T35" fmla="*/ 78 h 78"/>
                <a:gd name="T36" fmla="*/ 7 w 69"/>
                <a:gd name="T37" fmla="*/ 73 h 78"/>
                <a:gd name="T38" fmla="*/ 22 w 69"/>
                <a:gd name="T39" fmla="*/ 77 h 78"/>
                <a:gd name="T40" fmla="*/ 23 w 69"/>
                <a:gd name="T41" fmla="*/ 75 h 78"/>
                <a:gd name="T42" fmla="*/ 8 w 69"/>
                <a:gd name="T43" fmla="*/ 71 h 78"/>
                <a:gd name="T44" fmla="*/ 8 w 69"/>
                <a:gd name="T45" fmla="*/ 71 h 78"/>
                <a:gd name="T46" fmla="*/ 7 w 69"/>
                <a:gd name="T47" fmla="*/ 58 h 78"/>
                <a:gd name="T48" fmla="*/ 35 w 69"/>
                <a:gd name="T49" fmla="*/ 16 h 78"/>
                <a:gd name="T50" fmla="*/ 46 w 69"/>
                <a:gd name="T51" fmla="*/ 10 h 78"/>
                <a:gd name="T52" fmla="*/ 68 w 69"/>
                <a:gd name="T53" fmla="*/ 10 h 78"/>
                <a:gd name="T54" fmla="*/ 68 w 69"/>
                <a:gd name="T55" fmla="*/ 2 h 78"/>
                <a:gd name="T56" fmla="*/ 66 w 69"/>
                <a:gd name="T57" fmla="*/ 2 h 78"/>
                <a:gd name="T58" fmla="*/ 66 w 69"/>
                <a:gd name="T59" fmla="*/ 8 h 78"/>
                <a:gd name="T60" fmla="*/ 46 w 69"/>
                <a:gd name="T61" fmla="*/ 8 h 78"/>
                <a:gd name="T62" fmla="*/ 33 w 69"/>
                <a:gd name="T63" fmla="*/ 15 h 78"/>
                <a:gd name="T64" fmla="*/ 5 w 69"/>
                <a:gd name="T65" fmla="*/ 56 h 78"/>
                <a:gd name="T66" fmla="*/ 7 w 69"/>
                <a:gd name="T67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8">
                  <a:moveTo>
                    <a:pt x="23" y="78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" y="69"/>
                    <a:pt x="0" y="61"/>
                    <a:pt x="4" y="5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0"/>
                    <a:pt x="40" y="7"/>
                    <a:pt x="46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1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2" y="11"/>
                    <a:pt x="38" y="13"/>
                    <a:pt x="36" y="16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62"/>
                    <a:pt x="6" y="67"/>
                    <a:pt x="9" y="70"/>
                  </a:cubicBezTo>
                  <a:cubicBezTo>
                    <a:pt x="24" y="74"/>
                    <a:pt x="24" y="74"/>
                    <a:pt x="24" y="74"/>
                  </a:cubicBezTo>
                  <a:lnTo>
                    <a:pt x="23" y="78"/>
                  </a:lnTo>
                  <a:close/>
                  <a:moveTo>
                    <a:pt x="7" y="73"/>
                  </a:moveTo>
                  <a:cubicBezTo>
                    <a:pt x="22" y="77"/>
                    <a:pt x="22" y="77"/>
                    <a:pt x="22" y="77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67"/>
                    <a:pt x="4" y="62"/>
                    <a:pt x="7" y="5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2"/>
                    <a:pt x="41" y="10"/>
                    <a:pt x="46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1" y="8"/>
                    <a:pt x="36" y="11"/>
                    <a:pt x="33" y="1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62"/>
                    <a:pt x="3" y="68"/>
                    <a:pt x="7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-5263391" y="-5443231"/>
              <a:ext cx="315914" cy="368307"/>
            </a:xfrm>
            <a:custGeom>
              <a:avLst/>
              <a:gdLst>
                <a:gd name="T0" fmla="*/ 63 w 67"/>
                <a:gd name="T1" fmla="*/ 55 h 77"/>
                <a:gd name="T2" fmla="*/ 36 w 67"/>
                <a:gd name="T3" fmla="*/ 13 h 77"/>
                <a:gd name="T4" fmla="*/ 22 w 67"/>
                <a:gd name="T5" fmla="*/ 7 h 77"/>
                <a:gd name="T6" fmla="*/ 3 w 67"/>
                <a:gd name="T7" fmla="*/ 7 h 77"/>
                <a:gd name="T8" fmla="*/ 3 w 67"/>
                <a:gd name="T9" fmla="*/ 0 h 77"/>
                <a:gd name="T10" fmla="*/ 0 w 67"/>
                <a:gd name="T11" fmla="*/ 1 h 77"/>
                <a:gd name="T12" fmla="*/ 0 w 67"/>
                <a:gd name="T13" fmla="*/ 10 h 77"/>
                <a:gd name="T14" fmla="*/ 22 w 67"/>
                <a:gd name="T15" fmla="*/ 10 h 77"/>
                <a:gd name="T16" fmla="*/ 33 w 67"/>
                <a:gd name="T17" fmla="*/ 15 h 77"/>
                <a:gd name="T18" fmla="*/ 61 w 67"/>
                <a:gd name="T19" fmla="*/ 57 h 77"/>
                <a:gd name="T20" fmla="*/ 60 w 67"/>
                <a:gd name="T21" fmla="*/ 70 h 77"/>
                <a:gd name="T22" fmla="*/ 45 w 67"/>
                <a:gd name="T23" fmla="*/ 74 h 77"/>
                <a:gd name="T24" fmla="*/ 46 w 67"/>
                <a:gd name="T25" fmla="*/ 77 h 77"/>
                <a:gd name="T26" fmla="*/ 61 w 67"/>
                <a:gd name="T27" fmla="*/ 72 h 77"/>
                <a:gd name="T28" fmla="*/ 61 w 67"/>
                <a:gd name="T29" fmla="*/ 72 h 77"/>
                <a:gd name="T30" fmla="*/ 63 w 67"/>
                <a:gd name="T31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77">
                  <a:moveTo>
                    <a:pt x="63" y="55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3" y="9"/>
                    <a:pt x="28" y="7"/>
                    <a:pt x="2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4" y="61"/>
                    <a:pt x="63" y="66"/>
                    <a:pt x="60" y="70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6" y="67"/>
                    <a:pt x="67" y="61"/>
                    <a:pt x="63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8" name="Freeform 32"/>
            <p:cNvSpPr>
              <a:spLocks noEditPoints="1"/>
            </p:cNvSpPr>
            <p:nvPr/>
          </p:nvSpPr>
          <p:spPr bwMode="auto">
            <a:xfrm>
              <a:off x="-5268154" y="-5447993"/>
              <a:ext cx="325439" cy="373070"/>
            </a:xfrm>
            <a:custGeom>
              <a:avLst/>
              <a:gdLst>
                <a:gd name="T0" fmla="*/ 46 w 69"/>
                <a:gd name="T1" fmla="*/ 78 h 78"/>
                <a:gd name="T2" fmla="*/ 45 w 69"/>
                <a:gd name="T3" fmla="*/ 74 h 78"/>
                <a:gd name="T4" fmla="*/ 60 w 69"/>
                <a:gd name="T5" fmla="*/ 70 h 78"/>
                <a:gd name="T6" fmla="*/ 61 w 69"/>
                <a:gd name="T7" fmla="*/ 58 h 78"/>
                <a:gd name="T8" fmla="*/ 34 w 69"/>
                <a:gd name="T9" fmla="*/ 16 h 78"/>
                <a:gd name="T10" fmla="*/ 23 w 69"/>
                <a:gd name="T11" fmla="*/ 11 h 78"/>
                <a:gd name="T12" fmla="*/ 0 w 69"/>
                <a:gd name="T13" fmla="*/ 11 h 78"/>
                <a:gd name="T14" fmla="*/ 0 w 69"/>
                <a:gd name="T15" fmla="*/ 1 h 78"/>
                <a:gd name="T16" fmla="*/ 0 w 69"/>
                <a:gd name="T17" fmla="*/ 1 h 78"/>
                <a:gd name="T18" fmla="*/ 3 w 69"/>
                <a:gd name="T19" fmla="*/ 0 h 78"/>
                <a:gd name="T20" fmla="*/ 4 w 69"/>
                <a:gd name="T21" fmla="*/ 0 h 78"/>
                <a:gd name="T22" fmla="*/ 4 w 69"/>
                <a:gd name="T23" fmla="*/ 7 h 78"/>
                <a:gd name="T24" fmla="*/ 23 w 69"/>
                <a:gd name="T25" fmla="*/ 7 h 78"/>
                <a:gd name="T26" fmla="*/ 37 w 69"/>
                <a:gd name="T27" fmla="*/ 14 h 78"/>
                <a:gd name="T28" fmla="*/ 65 w 69"/>
                <a:gd name="T29" fmla="*/ 56 h 78"/>
                <a:gd name="T30" fmla="*/ 63 w 69"/>
                <a:gd name="T31" fmla="*/ 73 h 78"/>
                <a:gd name="T32" fmla="*/ 62 w 69"/>
                <a:gd name="T33" fmla="*/ 74 h 78"/>
                <a:gd name="T34" fmla="*/ 62 w 69"/>
                <a:gd name="T35" fmla="*/ 74 h 78"/>
                <a:gd name="T36" fmla="*/ 46 w 69"/>
                <a:gd name="T37" fmla="*/ 78 h 78"/>
                <a:gd name="T38" fmla="*/ 46 w 69"/>
                <a:gd name="T39" fmla="*/ 75 h 78"/>
                <a:gd name="T40" fmla="*/ 47 w 69"/>
                <a:gd name="T41" fmla="*/ 77 h 78"/>
                <a:gd name="T42" fmla="*/ 62 w 69"/>
                <a:gd name="T43" fmla="*/ 73 h 78"/>
                <a:gd name="T44" fmla="*/ 62 w 69"/>
                <a:gd name="T45" fmla="*/ 73 h 78"/>
                <a:gd name="T46" fmla="*/ 64 w 69"/>
                <a:gd name="T47" fmla="*/ 56 h 78"/>
                <a:gd name="T48" fmla="*/ 36 w 69"/>
                <a:gd name="T49" fmla="*/ 15 h 78"/>
                <a:gd name="T50" fmla="*/ 23 w 69"/>
                <a:gd name="T51" fmla="*/ 8 h 78"/>
                <a:gd name="T52" fmla="*/ 3 w 69"/>
                <a:gd name="T53" fmla="*/ 8 h 78"/>
                <a:gd name="T54" fmla="*/ 3 w 69"/>
                <a:gd name="T55" fmla="*/ 2 h 78"/>
                <a:gd name="T56" fmla="*/ 1 w 69"/>
                <a:gd name="T57" fmla="*/ 2 h 78"/>
                <a:gd name="T58" fmla="*/ 1 w 69"/>
                <a:gd name="T59" fmla="*/ 10 h 78"/>
                <a:gd name="T60" fmla="*/ 23 w 69"/>
                <a:gd name="T61" fmla="*/ 10 h 78"/>
                <a:gd name="T62" fmla="*/ 34 w 69"/>
                <a:gd name="T63" fmla="*/ 16 h 78"/>
                <a:gd name="T64" fmla="*/ 62 w 69"/>
                <a:gd name="T65" fmla="*/ 58 h 78"/>
                <a:gd name="T66" fmla="*/ 61 w 69"/>
                <a:gd name="T67" fmla="*/ 71 h 78"/>
                <a:gd name="T68" fmla="*/ 61 w 69"/>
                <a:gd name="T69" fmla="*/ 71 h 78"/>
                <a:gd name="T70" fmla="*/ 46 w 69"/>
                <a:gd name="T71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8">
                  <a:moveTo>
                    <a:pt x="46" y="78"/>
                  </a:moveTo>
                  <a:cubicBezTo>
                    <a:pt x="45" y="74"/>
                    <a:pt x="45" y="74"/>
                    <a:pt x="45" y="74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3" y="67"/>
                    <a:pt x="64" y="62"/>
                    <a:pt x="61" y="5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1" y="13"/>
                    <a:pt x="27" y="11"/>
                    <a:pt x="2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9" y="7"/>
                    <a:pt x="34" y="10"/>
                    <a:pt x="37" y="14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61"/>
                    <a:pt x="68" y="69"/>
                    <a:pt x="63" y="73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lnTo>
                    <a:pt x="46" y="78"/>
                  </a:lnTo>
                  <a:close/>
                  <a:moveTo>
                    <a:pt x="46" y="75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7" y="68"/>
                    <a:pt x="67" y="62"/>
                    <a:pt x="64" y="5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3" y="11"/>
                    <a:pt x="28" y="8"/>
                    <a:pt x="2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8" y="10"/>
                    <a:pt x="32" y="12"/>
                    <a:pt x="34" y="16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5" y="62"/>
                    <a:pt x="65" y="67"/>
                    <a:pt x="61" y="71"/>
                  </a:cubicBezTo>
                  <a:cubicBezTo>
                    <a:pt x="61" y="71"/>
                    <a:pt x="61" y="71"/>
                    <a:pt x="61" y="71"/>
                  </a:cubicBezTo>
                  <a:lnTo>
                    <a:pt x="46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-5433255" y="-5714698"/>
              <a:ext cx="277814" cy="271468"/>
            </a:xfrm>
            <a:custGeom>
              <a:avLst/>
              <a:gdLst>
                <a:gd name="T0" fmla="*/ 3 w 59"/>
                <a:gd name="T1" fmla="*/ 29 h 57"/>
                <a:gd name="T2" fmla="*/ 30 w 59"/>
                <a:gd name="T3" fmla="*/ 3 h 57"/>
                <a:gd name="T4" fmla="*/ 56 w 59"/>
                <a:gd name="T5" fmla="*/ 29 h 57"/>
                <a:gd name="T6" fmla="*/ 39 w 59"/>
                <a:gd name="T7" fmla="*/ 54 h 57"/>
                <a:gd name="T8" fmla="*/ 39 w 59"/>
                <a:gd name="T9" fmla="*/ 57 h 57"/>
                <a:gd name="T10" fmla="*/ 59 w 59"/>
                <a:gd name="T11" fmla="*/ 29 h 57"/>
                <a:gd name="T12" fmla="*/ 30 w 59"/>
                <a:gd name="T13" fmla="*/ 0 h 57"/>
                <a:gd name="T14" fmla="*/ 0 w 59"/>
                <a:gd name="T15" fmla="*/ 29 h 57"/>
                <a:gd name="T16" fmla="*/ 21 w 59"/>
                <a:gd name="T17" fmla="*/ 57 h 57"/>
                <a:gd name="T18" fmla="*/ 21 w 59"/>
                <a:gd name="T19" fmla="*/ 54 h 57"/>
                <a:gd name="T20" fmla="*/ 3 w 59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" y="29"/>
                  </a:moveTo>
                  <a:cubicBezTo>
                    <a:pt x="3" y="15"/>
                    <a:pt x="15" y="3"/>
                    <a:pt x="30" y="3"/>
                  </a:cubicBezTo>
                  <a:cubicBezTo>
                    <a:pt x="44" y="3"/>
                    <a:pt x="56" y="15"/>
                    <a:pt x="56" y="29"/>
                  </a:cubicBezTo>
                  <a:cubicBezTo>
                    <a:pt x="56" y="40"/>
                    <a:pt x="49" y="50"/>
                    <a:pt x="39" y="54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50" y="53"/>
                    <a:pt x="59" y="42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2"/>
                    <a:pt x="9" y="53"/>
                    <a:pt x="21" y="5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1" y="50"/>
                    <a:pt x="3" y="40"/>
                    <a:pt x="3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0" name="Freeform 34"/>
            <p:cNvSpPr>
              <a:spLocks noEditPoints="1"/>
            </p:cNvSpPr>
            <p:nvPr/>
          </p:nvSpPr>
          <p:spPr bwMode="auto">
            <a:xfrm>
              <a:off x="-5433255" y="-5719461"/>
              <a:ext cx="277814" cy="280993"/>
            </a:xfrm>
            <a:custGeom>
              <a:avLst/>
              <a:gdLst>
                <a:gd name="T0" fmla="*/ 21 w 59"/>
                <a:gd name="T1" fmla="*/ 59 h 59"/>
                <a:gd name="T2" fmla="*/ 20 w 59"/>
                <a:gd name="T3" fmla="*/ 58 h 59"/>
                <a:gd name="T4" fmla="*/ 0 w 59"/>
                <a:gd name="T5" fmla="*/ 30 h 59"/>
                <a:gd name="T6" fmla="*/ 30 w 59"/>
                <a:gd name="T7" fmla="*/ 0 h 59"/>
                <a:gd name="T8" fmla="*/ 59 w 59"/>
                <a:gd name="T9" fmla="*/ 30 h 59"/>
                <a:gd name="T10" fmla="*/ 39 w 59"/>
                <a:gd name="T11" fmla="*/ 58 h 59"/>
                <a:gd name="T12" fmla="*/ 38 w 59"/>
                <a:gd name="T13" fmla="*/ 59 h 59"/>
                <a:gd name="T14" fmla="*/ 38 w 59"/>
                <a:gd name="T15" fmla="*/ 54 h 59"/>
                <a:gd name="T16" fmla="*/ 38 w 59"/>
                <a:gd name="T17" fmla="*/ 54 h 59"/>
                <a:gd name="T18" fmla="*/ 55 w 59"/>
                <a:gd name="T19" fmla="*/ 30 h 59"/>
                <a:gd name="T20" fmla="*/ 30 w 59"/>
                <a:gd name="T21" fmla="*/ 5 h 59"/>
                <a:gd name="T22" fmla="*/ 4 w 59"/>
                <a:gd name="T23" fmla="*/ 30 h 59"/>
                <a:gd name="T24" fmla="*/ 21 w 59"/>
                <a:gd name="T25" fmla="*/ 54 h 59"/>
                <a:gd name="T26" fmla="*/ 21 w 59"/>
                <a:gd name="T27" fmla="*/ 54 h 59"/>
                <a:gd name="T28" fmla="*/ 21 w 59"/>
                <a:gd name="T29" fmla="*/ 59 h 59"/>
                <a:gd name="T30" fmla="*/ 39 w 59"/>
                <a:gd name="T31" fmla="*/ 55 h 59"/>
                <a:gd name="T32" fmla="*/ 39 w 59"/>
                <a:gd name="T33" fmla="*/ 57 h 59"/>
                <a:gd name="T34" fmla="*/ 58 w 59"/>
                <a:gd name="T35" fmla="*/ 30 h 59"/>
                <a:gd name="T36" fmla="*/ 30 w 59"/>
                <a:gd name="T37" fmla="*/ 2 h 59"/>
                <a:gd name="T38" fmla="*/ 1 w 59"/>
                <a:gd name="T39" fmla="*/ 30 h 59"/>
                <a:gd name="T40" fmla="*/ 20 w 59"/>
                <a:gd name="T41" fmla="*/ 57 h 59"/>
                <a:gd name="T42" fmla="*/ 20 w 59"/>
                <a:gd name="T43" fmla="*/ 55 h 59"/>
                <a:gd name="T44" fmla="*/ 3 w 59"/>
                <a:gd name="T45" fmla="*/ 30 h 59"/>
                <a:gd name="T46" fmla="*/ 30 w 59"/>
                <a:gd name="T47" fmla="*/ 4 h 59"/>
                <a:gd name="T48" fmla="*/ 56 w 59"/>
                <a:gd name="T49" fmla="*/ 30 h 59"/>
                <a:gd name="T50" fmla="*/ 39 w 59"/>
                <a:gd name="T51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59">
                  <a:moveTo>
                    <a:pt x="21" y="59"/>
                  </a:moveTo>
                  <a:cubicBezTo>
                    <a:pt x="20" y="58"/>
                    <a:pt x="20" y="58"/>
                    <a:pt x="20" y="58"/>
                  </a:cubicBezTo>
                  <a:cubicBezTo>
                    <a:pt x="8" y="54"/>
                    <a:pt x="0" y="43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43"/>
                    <a:pt x="51" y="54"/>
                    <a:pt x="39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48" y="50"/>
                    <a:pt x="55" y="41"/>
                    <a:pt x="55" y="30"/>
                  </a:cubicBezTo>
                  <a:cubicBezTo>
                    <a:pt x="55" y="16"/>
                    <a:pt x="44" y="5"/>
                    <a:pt x="30" y="5"/>
                  </a:cubicBezTo>
                  <a:cubicBezTo>
                    <a:pt x="16" y="5"/>
                    <a:pt x="4" y="16"/>
                    <a:pt x="4" y="30"/>
                  </a:cubicBezTo>
                  <a:cubicBezTo>
                    <a:pt x="4" y="41"/>
                    <a:pt x="11" y="50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lnTo>
                    <a:pt x="21" y="59"/>
                  </a:lnTo>
                  <a:close/>
                  <a:moveTo>
                    <a:pt x="39" y="55"/>
                  </a:moveTo>
                  <a:cubicBezTo>
                    <a:pt x="39" y="57"/>
                    <a:pt x="39" y="57"/>
                    <a:pt x="39" y="57"/>
                  </a:cubicBezTo>
                  <a:cubicBezTo>
                    <a:pt x="51" y="53"/>
                    <a:pt x="58" y="42"/>
                    <a:pt x="58" y="30"/>
                  </a:cubicBezTo>
                  <a:cubicBezTo>
                    <a:pt x="58" y="14"/>
                    <a:pt x="45" y="2"/>
                    <a:pt x="30" y="2"/>
                  </a:cubicBezTo>
                  <a:cubicBezTo>
                    <a:pt x="14" y="2"/>
                    <a:pt x="1" y="14"/>
                    <a:pt x="1" y="30"/>
                  </a:cubicBezTo>
                  <a:cubicBezTo>
                    <a:pt x="1" y="42"/>
                    <a:pt x="9" y="53"/>
                    <a:pt x="20" y="5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0" y="51"/>
                    <a:pt x="3" y="41"/>
                    <a:pt x="3" y="30"/>
                  </a:cubicBezTo>
                  <a:cubicBezTo>
                    <a:pt x="3" y="16"/>
                    <a:pt x="15" y="4"/>
                    <a:pt x="30" y="4"/>
                  </a:cubicBezTo>
                  <a:cubicBezTo>
                    <a:pt x="44" y="4"/>
                    <a:pt x="56" y="16"/>
                    <a:pt x="56" y="30"/>
                  </a:cubicBezTo>
                  <a:cubicBezTo>
                    <a:pt x="56" y="41"/>
                    <a:pt x="49" y="51"/>
                    <a:pt x="3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-5334829" y="-5457518"/>
              <a:ext cx="14288" cy="190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3 h 4"/>
                <a:gd name="T4" fmla="*/ 3 w 3"/>
                <a:gd name="T5" fmla="*/ 4 h 4"/>
                <a:gd name="T6" fmla="*/ 3 w 3"/>
                <a:gd name="T7" fmla="*/ 1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-5339592" y="-5462281"/>
              <a:ext cx="19050" cy="23813"/>
            </a:xfrm>
            <a:custGeom>
              <a:avLst/>
              <a:gdLst>
                <a:gd name="T0" fmla="*/ 4 w 4"/>
                <a:gd name="T1" fmla="*/ 5 h 5"/>
                <a:gd name="T2" fmla="*/ 4 w 4"/>
                <a:gd name="T3" fmla="*/ 5 h 5"/>
                <a:gd name="T4" fmla="*/ 0 w 4"/>
                <a:gd name="T5" fmla="*/ 4 h 5"/>
                <a:gd name="T6" fmla="*/ 0 w 4"/>
                <a:gd name="T7" fmla="*/ 4 h 5"/>
                <a:gd name="T8" fmla="*/ 0 w 4"/>
                <a:gd name="T9" fmla="*/ 0 h 5"/>
                <a:gd name="T10" fmla="*/ 1 w 4"/>
                <a:gd name="T11" fmla="*/ 0 h 5"/>
                <a:gd name="T12" fmla="*/ 4 w 4"/>
                <a:gd name="T13" fmla="*/ 1 h 5"/>
                <a:gd name="T14" fmla="*/ 4 w 4"/>
                <a:gd name="T15" fmla="*/ 1 h 5"/>
                <a:gd name="T16" fmla="*/ 4 w 4"/>
                <a:gd name="T17" fmla="*/ 5 h 5"/>
                <a:gd name="T18" fmla="*/ 1 w 4"/>
                <a:gd name="T19" fmla="*/ 4 h 5"/>
                <a:gd name="T20" fmla="*/ 3 w 4"/>
                <a:gd name="T21" fmla="*/ 4 h 5"/>
                <a:gd name="T22" fmla="*/ 3 w 4"/>
                <a:gd name="T23" fmla="*/ 2 h 5"/>
                <a:gd name="T24" fmla="*/ 1 w 4"/>
                <a:gd name="T25" fmla="*/ 1 h 5"/>
                <a:gd name="T26" fmla="*/ 1 w 4"/>
                <a:gd name="T2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4" y="5"/>
                  </a:lnTo>
                  <a:close/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-5263391" y="-5457518"/>
              <a:ext cx="14288" cy="190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3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-5268154" y="-5462281"/>
              <a:ext cx="19050" cy="23813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1 h 5"/>
                <a:gd name="T4" fmla="*/ 0 w 4"/>
                <a:gd name="T5" fmla="*/ 1 h 5"/>
                <a:gd name="T6" fmla="*/ 3 w 4"/>
                <a:gd name="T7" fmla="*/ 0 h 5"/>
                <a:gd name="T8" fmla="*/ 4 w 4"/>
                <a:gd name="T9" fmla="*/ 0 h 5"/>
                <a:gd name="T10" fmla="*/ 4 w 4"/>
                <a:gd name="T11" fmla="*/ 4 h 5"/>
                <a:gd name="T12" fmla="*/ 4 w 4"/>
                <a:gd name="T13" fmla="*/ 4 h 5"/>
                <a:gd name="T14" fmla="*/ 1 w 4"/>
                <a:gd name="T15" fmla="*/ 5 h 5"/>
                <a:gd name="T16" fmla="*/ 0 w 4"/>
                <a:gd name="T17" fmla="*/ 5 h 5"/>
                <a:gd name="T18" fmla="*/ 1 w 4"/>
                <a:gd name="T19" fmla="*/ 2 h 5"/>
                <a:gd name="T20" fmla="*/ 1 w 4"/>
                <a:gd name="T21" fmla="*/ 4 h 5"/>
                <a:gd name="T22" fmla="*/ 3 w 4"/>
                <a:gd name="T23" fmla="*/ 4 h 5"/>
                <a:gd name="T24" fmla="*/ 3 w 4"/>
                <a:gd name="T25" fmla="*/ 1 h 5"/>
                <a:gd name="T26" fmla="*/ 1 w 4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5"/>
                    <a:pt x="1" y="5"/>
                  </a:cubicBezTo>
                  <a:lnTo>
                    <a:pt x="0" y="5"/>
                  </a:lnTo>
                  <a:close/>
                  <a:moveTo>
                    <a:pt x="1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6" y="336657"/>
            <a:ext cx="2159857" cy="794489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78010" y="1086493"/>
            <a:ext cx="8188727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experiences.microsoft.fr    #experiences17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57796" y="1929902"/>
            <a:ext cx="6935960" cy="4482122"/>
          </a:xfrm>
          <a:prstGeom prst="rect">
            <a:avLst/>
          </a:prstGeom>
          <a:solidFill>
            <a:srgbClr val="00765F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273844" y="1929902"/>
            <a:ext cx="6919912" cy="1867892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fr-FR" sz="4800" spc="-98" dirty="0">
                <a:latin typeface="Segoe UI Light"/>
              </a:rPr>
              <a:t>Conteneurs Docker dans l’écosystème Microsoft</a:t>
            </a:r>
          </a:p>
        </p:txBody>
      </p:sp>
      <p:sp>
        <p:nvSpPr>
          <p:cNvPr id="30" name="Text Placeholder 2"/>
          <p:cNvSpPr txBox="1">
            <a:spLocks/>
          </p:cNvSpPr>
          <p:nvPr/>
        </p:nvSpPr>
        <p:spPr bwMode="auto">
          <a:xfrm>
            <a:off x="273844" y="3458677"/>
            <a:ext cx="6385276" cy="2285316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defRPr/>
            </a:pPr>
            <a:r>
              <a:rPr lang="en-US" sz="2400" dirty="0">
                <a:latin typeface="Segoe UI Light"/>
              </a:rPr>
              <a:t>Simon Ferquel - @</a:t>
            </a:r>
            <a:r>
              <a:rPr lang="en-US" sz="2400" dirty="0" err="1">
                <a:latin typeface="Segoe UI Light"/>
              </a:rPr>
              <a:t>sferquel</a:t>
            </a:r>
            <a:endParaRPr lang="en-US" sz="2400" dirty="0">
              <a:latin typeface="Segoe UI Light"/>
            </a:endParaRP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Software Engineer | Docker, Inc.</a:t>
            </a:r>
          </a:p>
          <a:p>
            <a:pPr defTabSz="914367">
              <a:defRPr/>
            </a:pPr>
            <a:endParaRPr lang="en-US" sz="2400" dirty="0">
              <a:latin typeface="Segoe UI Light"/>
            </a:endParaRPr>
          </a:p>
          <a:p>
            <a:pPr defTabSz="914367">
              <a:defRPr/>
            </a:pPr>
            <a:r>
              <a:rPr lang="en-US" sz="2400" dirty="0">
                <a:latin typeface="Segoe UI Light"/>
              </a:rPr>
              <a:t>David Gageot - @dgageot</a:t>
            </a: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Software Engineer | Docker, Inc.</a:t>
            </a:r>
          </a:p>
          <a:p>
            <a:pPr defTabSz="914367">
              <a:defRPr/>
            </a:pPr>
            <a:endParaRPr lang="en-US" sz="2400" b="1" dirty="0">
              <a:latin typeface="Segoe UI Light"/>
            </a:endParaRPr>
          </a:p>
          <a:p>
            <a:pPr defTabSz="914367">
              <a:defRPr/>
            </a:pPr>
            <a:r>
              <a:rPr lang="en-US" sz="2400" dirty="0">
                <a:latin typeface="Segoe UI Light"/>
              </a:rPr>
              <a:t>Julien Corioland - @jcorioland</a:t>
            </a: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Tech Evangelist | Microsoft</a:t>
            </a:r>
          </a:p>
        </p:txBody>
      </p:sp>
    </p:spTree>
    <p:extLst>
      <p:ext uri="{BB962C8B-B14F-4D97-AF65-F5344CB8AC3E}">
        <p14:creationId xmlns:p14="http://schemas.microsoft.com/office/powerpoint/2010/main" val="426120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Intégration de Docker dans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66978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Parce qu’une application, c’est souvent plusieurs services !</a:t>
            </a:r>
          </a:p>
        </p:txBody>
      </p:sp>
    </p:spTree>
    <p:extLst>
      <p:ext uri="{BB962C8B-B14F-4D97-AF65-F5344CB8AC3E}">
        <p14:creationId xmlns:p14="http://schemas.microsoft.com/office/powerpoint/2010/main" val="101206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73454"/>
          </a:xfrm>
        </p:spPr>
        <p:txBody>
          <a:bodyPr/>
          <a:lstStyle/>
          <a:p>
            <a:r>
              <a:rPr lang="fr-FR" dirty="0"/>
              <a:t>TODO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sur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27348596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366447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&amp; Microsoft Azure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Containers everywhere !</a:t>
            </a:r>
          </a:p>
        </p:txBody>
      </p:sp>
    </p:spTree>
    <p:extLst>
      <p:ext uri="{BB962C8B-B14F-4D97-AF65-F5344CB8AC3E}">
        <p14:creationId xmlns:p14="http://schemas.microsoft.com/office/powerpoint/2010/main" val="300301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Ils sont partout !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3915" y="1403216"/>
            <a:ext cx="5518933" cy="4620689"/>
          </a:xfrm>
        </p:spPr>
        <p:txBody>
          <a:bodyPr/>
          <a:lstStyle/>
          <a:p>
            <a:pPr marL="448193" indent="-448193">
              <a:defRPr/>
            </a:pPr>
            <a:r>
              <a:rPr lang="fr-FR" sz="2400" dirty="0"/>
              <a:t>Infrastructure as a Service</a:t>
            </a:r>
          </a:p>
          <a:p>
            <a:pPr marL="801457" lvl="1" indent="-448193">
              <a:defRPr/>
            </a:pPr>
            <a:r>
              <a:rPr lang="fr-FR" sz="2000" dirty="0"/>
              <a:t>Simple VM Windows ou Linux</a:t>
            </a:r>
          </a:p>
          <a:p>
            <a:pPr marL="801457" lvl="1" indent="-448193">
              <a:defRPr/>
            </a:pPr>
            <a:r>
              <a:rPr lang="fr-FR" sz="2000" dirty="0"/>
              <a:t>Cluster IaaS</a:t>
            </a:r>
          </a:p>
          <a:p>
            <a:pPr marL="801457" lvl="1" indent="-448193">
              <a:defRPr/>
            </a:pPr>
            <a:endParaRPr lang="fr-FR" sz="2000" dirty="0"/>
          </a:p>
          <a:p>
            <a:pPr marL="448193" indent="-448193">
              <a:defRPr/>
            </a:pPr>
            <a:r>
              <a:rPr lang="en-US" sz="2400" dirty="0"/>
              <a:t>Azure Container Registry</a:t>
            </a:r>
          </a:p>
          <a:p>
            <a:pPr marL="801457" lvl="1" indent="-448193">
              <a:defRPr/>
            </a:pPr>
            <a:r>
              <a:rPr lang="en-US" sz="1800" dirty="0"/>
              <a:t>Registry Docker </a:t>
            </a:r>
            <a:r>
              <a:rPr lang="en-US" sz="1800" dirty="0" err="1"/>
              <a:t>privée</a:t>
            </a:r>
            <a:r>
              <a:rPr lang="en-US" sz="1800" dirty="0"/>
              <a:t>  « as a service »</a:t>
            </a:r>
          </a:p>
          <a:p>
            <a:pPr marL="801457" lvl="1" indent="-448193">
              <a:defRPr/>
            </a:pPr>
            <a:endParaRPr lang="fr-FR" sz="2000" dirty="0"/>
          </a:p>
          <a:p>
            <a:pPr marL="448193" indent="-448193">
              <a:defRPr/>
            </a:pPr>
            <a:r>
              <a:rPr lang="fr-FR" sz="2400" dirty="0"/>
              <a:t>Azure Container Service</a:t>
            </a:r>
          </a:p>
          <a:p>
            <a:pPr marL="801457" lvl="1" indent="-448193">
              <a:defRPr/>
            </a:pPr>
            <a:r>
              <a:rPr lang="fr-FR" sz="2000" dirty="0"/>
              <a:t>Docker Swarm</a:t>
            </a:r>
          </a:p>
          <a:p>
            <a:pPr marL="801457" lvl="1" indent="-448193">
              <a:defRPr/>
            </a:pPr>
            <a:r>
              <a:rPr lang="en-US" sz="2000" dirty="0"/>
              <a:t>Mesosphere DC/OS</a:t>
            </a:r>
          </a:p>
          <a:p>
            <a:pPr marL="801457" lvl="1" indent="-448193">
              <a:defRPr/>
            </a:pPr>
            <a:r>
              <a:rPr lang="en-US" sz="2000" dirty="0"/>
              <a:t>Kubernetes</a:t>
            </a:r>
          </a:p>
          <a:p>
            <a:pPr marL="801457" lvl="1" indent="-448193">
              <a:defRPr/>
            </a:pPr>
            <a:endParaRPr lang="en-US" sz="1568" dirty="0"/>
          </a:p>
          <a:p>
            <a:pPr marL="801457" lvl="1" indent="-448193">
              <a:defRPr/>
            </a:pPr>
            <a:endParaRPr lang="fr-FR" sz="1568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599917" y="440034"/>
            <a:ext cx="5518933" cy="5937482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9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12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669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defRPr/>
            </a:pPr>
            <a:endParaRPr lang="en-US" sz="2400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Container Instance</a:t>
            </a:r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	</a:t>
            </a: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CaaS, Serverless,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Facturation</a:t>
            </a: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à la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seconde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448193" indent="-448193" defTabSz="914367">
              <a:defRPr/>
            </a:pPr>
            <a:endParaRPr lang="en-US" sz="2400" dirty="0">
              <a:solidFill>
                <a:srgbClr val="005A4D"/>
              </a:solidFill>
            </a:endParaRPr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Service Fabric</a:t>
            </a:r>
          </a:p>
          <a:p>
            <a:pPr marL="801457" lvl="1" indent="-448193">
              <a:defRPr/>
            </a:pPr>
            <a:r>
              <a:rPr lang="en-US" sz="1800" dirty="0"/>
              <a:t>Support Docker (Linux + Windows)</a:t>
            </a:r>
          </a:p>
          <a:p>
            <a:pPr marL="801457" lvl="1" indent="-448193">
              <a:defRPr/>
            </a:pPr>
            <a:endParaRPr lang="en-US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App Service </a:t>
            </a:r>
          </a:p>
          <a:p>
            <a:pPr marL="840362" lvl="1" indent="-448193">
              <a:defRPr/>
            </a:pPr>
            <a:r>
              <a:rPr lang="en-US" sz="1800" dirty="0"/>
              <a:t>Web App on Linux</a:t>
            </a:r>
          </a:p>
          <a:p>
            <a:pPr marL="840362" lvl="1" indent="-448193">
              <a:defRPr/>
            </a:pPr>
            <a:r>
              <a:rPr lang="en-US" sz="1800" dirty="0"/>
              <a:t>Web App for Containers</a:t>
            </a:r>
          </a:p>
          <a:p>
            <a:pPr marL="801457" lvl="1" indent="-448193">
              <a:defRPr/>
            </a:pPr>
            <a:endParaRPr lang="en-US" sz="2400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Marketplace</a:t>
            </a:r>
          </a:p>
          <a:p>
            <a:pPr marL="840362" lvl="1" indent="-448193">
              <a:defRPr/>
            </a:pPr>
            <a:r>
              <a:rPr lang="en-US" sz="1800" dirty="0"/>
              <a:t>Docker for Azure</a:t>
            </a:r>
          </a:p>
          <a:p>
            <a:pPr marL="840362" lvl="1" indent="-448193">
              <a:defRPr/>
            </a:pPr>
            <a:r>
              <a:rPr lang="en-US" sz="1800" dirty="0"/>
              <a:t>Docker EE</a:t>
            </a:r>
          </a:p>
          <a:p>
            <a:pPr marL="840362" lvl="1" indent="-448193">
              <a:defRPr/>
            </a:pPr>
            <a:r>
              <a:rPr lang="en-US" sz="1800" dirty="0" err="1"/>
              <a:t>RedHat</a:t>
            </a:r>
            <a:r>
              <a:rPr lang="en-US" sz="1800" dirty="0"/>
              <a:t> Open Shift</a:t>
            </a:r>
          </a:p>
          <a:p>
            <a:pPr marL="840362" lvl="1" indent="-448193">
              <a:defRPr/>
            </a:pPr>
            <a:r>
              <a:rPr lang="en-US" sz="1800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9" y="5471705"/>
            <a:ext cx="969642" cy="831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18" y="5444241"/>
            <a:ext cx="2424226" cy="8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2937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9463"/>
          </a:xfrm>
        </p:spPr>
        <p:txBody>
          <a:bodyPr/>
          <a:lstStyle/>
          <a:p>
            <a:r>
              <a:rPr lang="fr-FR" dirty="0"/>
              <a:t>Déploiement de l’application « compose » dans un cluster Docker Swarm hétérogène Linux / Windows</a:t>
            </a:r>
          </a:p>
        </p:txBody>
      </p:sp>
    </p:spTree>
    <p:extLst>
      <p:ext uri="{BB962C8B-B14F-4D97-AF65-F5344CB8AC3E}">
        <p14:creationId xmlns:p14="http://schemas.microsoft.com/office/powerpoint/2010/main" val="15735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Future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Linux Containers everywhere !</a:t>
            </a:r>
          </a:p>
        </p:txBody>
      </p:sp>
    </p:spTree>
    <p:extLst>
      <p:ext uri="{BB962C8B-B14F-4D97-AF65-F5344CB8AC3E}">
        <p14:creationId xmlns:p14="http://schemas.microsoft.com/office/powerpoint/2010/main" val="253079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81D8B4-00D0-4EB5-8EE9-15E98E316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71C8E-0160-4BF3-A63B-8257CBE8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Linux Container Everywhere</a:t>
            </a:r>
          </a:p>
        </p:txBody>
      </p:sp>
    </p:spTree>
    <p:extLst>
      <p:ext uri="{BB962C8B-B14F-4D97-AF65-F5344CB8AC3E}">
        <p14:creationId xmlns:p14="http://schemas.microsoft.com/office/powerpoint/2010/main" val="6995488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fr-FR" dirty="0"/>
              <a:t>Linux Containers on Windows</a:t>
            </a:r>
          </a:p>
        </p:txBody>
      </p:sp>
    </p:spTree>
    <p:extLst>
      <p:ext uri="{BB962C8B-B14F-4D97-AF65-F5344CB8AC3E}">
        <p14:creationId xmlns:p14="http://schemas.microsoft.com/office/powerpoint/2010/main" val="243399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1678-F0BC-4257-9703-8002381C9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57897"/>
          </a:xfrm>
        </p:spPr>
        <p:txBody>
          <a:bodyPr/>
          <a:lstStyle/>
          <a:p>
            <a:r>
              <a:rPr lang="fr-FR" dirty="0"/>
              <a:t>Docker 101</a:t>
            </a:r>
          </a:p>
          <a:p>
            <a:r>
              <a:rPr lang="fr-FR" dirty="0"/>
              <a:t>Docker for Windows</a:t>
            </a:r>
          </a:p>
          <a:p>
            <a:r>
              <a:rPr lang="fr-FR" dirty="0"/>
              <a:t>Docker Build</a:t>
            </a:r>
          </a:p>
          <a:p>
            <a:r>
              <a:rPr lang="fr-FR" dirty="0"/>
              <a:t>Visual Studio Code / Visual Studio</a:t>
            </a:r>
          </a:p>
          <a:p>
            <a:r>
              <a:rPr lang="fr-FR" dirty="0"/>
              <a:t>Docker Compose</a:t>
            </a:r>
          </a:p>
          <a:p>
            <a:r>
              <a:rPr lang="fr-FR" dirty="0"/>
              <a:t>Docker &amp; Microsoft Azure</a:t>
            </a:r>
          </a:p>
          <a:p>
            <a:r>
              <a:rPr lang="fr-FR" dirty="0"/>
              <a:t>Future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1CAF8-9608-4375-AED8-E097F343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0280900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15CE-1E23-462E-ABDA-4F7DD7E0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89511"/>
            <a:ext cx="10009877" cy="899665"/>
          </a:xfrm>
        </p:spPr>
        <p:txBody>
          <a:bodyPr/>
          <a:lstStyle/>
          <a:p>
            <a:r>
              <a:rPr lang="fr-FR" dirty="0"/>
              <a:t>Wrap up &amp; Questions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572452-0E8A-4CDA-B57B-1CB327F91061}"/>
              </a:ext>
            </a:extLst>
          </p:cNvPr>
          <p:cNvSpPr txBox="1">
            <a:spLocks/>
          </p:cNvSpPr>
          <p:nvPr/>
        </p:nvSpPr>
        <p:spPr>
          <a:xfrm>
            <a:off x="269240" y="1393100"/>
            <a:ext cx="7419079" cy="471763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D’autres sessions qui peuvent vous intéresser sur le même thème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b="1" dirty="0"/>
              <a:t>16h00 -</a:t>
            </a:r>
            <a:r>
              <a:rPr lang="fr-FR" sz="2400" dirty="0"/>
              <a:t> Une architecture Cloud 100% managée à base de technos Open Source dans Azure ?</a:t>
            </a:r>
          </a:p>
          <a:p>
            <a:r>
              <a:rPr lang="fr-FR" sz="2400" b="1" dirty="0"/>
              <a:t>16h00 – </a:t>
            </a:r>
            <a:r>
              <a:rPr lang="fr-FR" sz="2400" dirty="0"/>
              <a:t>Accenture DevOps Platform sur Red Hat OpenShift dans Azure</a:t>
            </a:r>
          </a:p>
          <a:p>
            <a:endParaRPr lang="fr-FR" sz="2400" dirty="0"/>
          </a:p>
          <a:p>
            <a:r>
              <a:rPr lang="fr-FR" sz="2400" b="1" dirty="0"/>
              <a:t>17h15</a:t>
            </a:r>
            <a:r>
              <a:rPr lang="fr-FR" sz="2400" dirty="0"/>
              <a:t> - Comment ENGIE IT à construit son offre interne de PaaS avec Docker &amp; Azure</a:t>
            </a:r>
          </a:p>
          <a:p>
            <a:r>
              <a:rPr lang="fr-FR" sz="2400" b="1" dirty="0"/>
              <a:t>17h15</a:t>
            </a:r>
            <a:r>
              <a:rPr lang="fr-FR" sz="2400" dirty="0"/>
              <a:t> - Jenkins et Kubernetes au cœur de votre pipeline d’intégration continue dans Azure</a:t>
            </a:r>
          </a:p>
        </p:txBody>
      </p:sp>
      <p:pic>
        <p:nvPicPr>
          <p:cNvPr id="7" name="Picture 6" descr="A picture containing water, outdoor, building, sitting&#10;&#10;Description generated with very high confidence">
            <a:extLst>
              <a:ext uri="{FF2B5EF4-FFF2-40B4-BE49-F238E27FC236}">
                <a16:creationId xmlns:a16="http://schemas.microsoft.com/office/drawing/2014/main" id="{0869F2D4-6B38-4D8E-B509-8E32E9C3B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07" y="2642164"/>
            <a:ext cx="3940941" cy="22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45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516" y="-475434"/>
            <a:ext cx="12360350" cy="77870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3534133">
            <a:off x="-5352353" y="1593818"/>
            <a:ext cx="16388698" cy="1164636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fr-FR" sz="1765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"/>
          <a:stretch/>
        </p:blipFill>
        <p:spPr>
          <a:xfrm>
            <a:off x="9625624" y="5758552"/>
            <a:ext cx="1974265" cy="79448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16" y="111155"/>
            <a:ext cx="4292335" cy="867400"/>
          </a:xfrm>
          <a:prstGeom prst="rect">
            <a:avLst/>
          </a:prstGeom>
        </p:spPr>
      </p:pic>
      <p:grpSp>
        <p:nvGrpSpPr>
          <p:cNvPr id="49" name="Groupe 48"/>
          <p:cNvGrpSpPr/>
          <p:nvPr/>
        </p:nvGrpSpPr>
        <p:grpSpPr>
          <a:xfrm>
            <a:off x="-957483" y="-1795330"/>
            <a:ext cx="1090967" cy="1108102"/>
            <a:chOff x="-8009780" y="-5929015"/>
            <a:chExt cx="1112843" cy="1130322"/>
          </a:xfrm>
        </p:grpSpPr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-8009780" y="-5929015"/>
              <a:ext cx="1112843" cy="1130322"/>
            </a:xfrm>
            <a:custGeom>
              <a:avLst/>
              <a:gdLst>
                <a:gd name="T0" fmla="*/ 118 w 236"/>
                <a:gd name="T1" fmla="*/ 237 h 237"/>
                <a:gd name="T2" fmla="*/ 0 w 236"/>
                <a:gd name="T3" fmla="*/ 119 h 237"/>
                <a:gd name="T4" fmla="*/ 118 w 236"/>
                <a:gd name="T5" fmla="*/ 0 h 237"/>
                <a:gd name="T6" fmla="*/ 236 w 236"/>
                <a:gd name="T7" fmla="*/ 119 h 237"/>
                <a:gd name="T8" fmla="*/ 118 w 236"/>
                <a:gd name="T9" fmla="*/ 237 h 237"/>
                <a:gd name="T10" fmla="*/ 118 w 236"/>
                <a:gd name="T11" fmla="*/ 3 h 237"/>
                <a:gd name="T12" fmla="*/ 3 w 236"/>
                <a:gd name="T13" fmla="*/ 119 h 237"/>
                <a:gd name="T14" fmla="*/ 118 w 236"/>
                <a:gd name="T15" fmla="*/ 234 h 237"/>
                <a:gd name="T16" fmla="*/ 233 w 236"/>
                <a:gd name="T17" fmla="*/ 119 h 237"/>
                <a:gd name="T18" fmla="*/ 118 w 236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237">
                  <a:moveTo>
                    <a:pt x="118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3" y="0"/>
                    <a:pt x="236" y="53"/>
                    <a:pt x="236" y="119"/>
                  </a:cubicBezTo>
                  <a:cubicBezTo>
                    <a:pt x="236" y="184"/>
                    <a:pt x="183" y="237"/>
                    <a:pt x="118" y="237"/>
                  </a:cubicBezTo>
                  <a:close/>
                  <a:moveTo>
                    <a:pt x="118" y="3"/>
                  </a:moveTo>
                  <a:cubicBezTo>
                    <a:pt x="55" y="3"/>
                    <a:pt x="3" y="55"/>
                    <a:pt x="3" y="119"/>
                  </a:cubicBezTo>
                  <a:cubicBezTo>
                    <a:pt x="3" y="182"/>
                    <a:pt x="55" y="234"/>
                    <a:pt x="118" y="234"/>
                  </a:cubicBezTo>
                  <a:cubicBezTo>
                    <a:pt x="181" y="234"/>
                    <a:pt x="233" y="182"/>
                    <a:pt x="233" y="119"/>
                  </a:cubicBezTo>
                  <a:cubicBezTo>
                    <a:pt x="233" y="55"/>
                    <a:pt x="181" y="3"/>
                    <a:pt x="11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-7770066" y="-5714698"/>
              <a:ext cx="633416" cy="701689"/>
            </a:xfrm>
            <a:custGeom>
              <a:avLst/>
              <a:gdLst>
                <a:gd name="T0" fmla="*/ 60 w 134"/>
                <a:gd name="T1" fmla="*/ 82 h 147"/>
                <a:gd name="T2" fmla="*/ 45 w 134"/>
                <a:gd name="T3" fmla="*/ 66 h 147"/>
                <a:gd name="T4" fmla="*/ 33 w 134"/>
                <a:gd name="T5" fmla="*/ 78 h 147"/>
                <a:gd name="T6" fmla="*/ 59 w 134"/>
                <a:gd name="T7" fmla="*/ 104 h 147"/>
                <a:gd name="T8" fmla="*/ 109 w 134"/>
                <a:gd name="T9" fmla="*/ 54 h 147"/>
                <a:gd name="T10" fmla="*/ 97 w 134"/>
                <a:gd name="T11" fmla="*/ 45 h 147"/>
                <a:gd name="T12" fmla="*/ 60 w 134"/>
                <a:gd name="T13" fmla="*/ 82 h 147"/>
                <a:gd name="T14" fmla="*/ 102 w 134"/>
                <a:gd name="T15" fmla="*/ 55 h 147"/>
                <a:gd name="T16" fmla="*/ 59 w 134"/>
                <a:gd name="T17" fmla="*/ 98 h 147"/>
                <a:gd name="T18" fmla="*/ 39 w 134"/>
                <a:gd name="T19" fmla="*/ 78 h 147"/>
                <a:gd name="T20" fmla="*/ 44 w 134"/>
                <a:gd name="T21" fmla="*/ 72 h 147"/>
                <a:gd name="T22" fmla="*/ 60 w 134"/>
                <a:gd name="T23" fmla="*/ 88 h 147"/>
                <a:gd name="T24" fmla="*/ 97 w 134"/>
                <a:gd name="T25" fmla="*/ 50 h 147"/>
                <a:gd name="T26" fmla="*/ 102 w 134"/>
                <a:gd name="T27" fmla="*/ 55 h 147"/>
                <a:gd name="T28" fmla="*/ 134 w 134"/>
                <a:gd name="T29" fmla="*/ 25 h 147"/>
                <a:gd name="T30" fmla="*/ 132 w 134"/>
                <a:gd name="T31" fmla="*/ 25 h 147"/>
                <a:gd name="T32" fmla="*/ 119 w 134"/>
                <a:gd name="T33" fmla="*/ 27 h 147"/>
                <a:gd name="T34" fmla="*/ 69 w 134"/>
                <a:gd name="T35" fmla="*/ 2 h 147"/>
                <a:gd name="T36" fmla="*/ 67 w 134"/>
                <a:gd name="T37" fmla="*/ 0 h 147"/>
                <a:gd name="T38" fmla="*/ 65 w 134"/>
                <a:gd name="T39" fmla="*/ 2 h 147"/>
                <a:gd name="T40" fmla="*/ 16 w 134"/>
                <a:gd name="T41" fmla="*/ 27 h 147"/>
                <a:gd name="T42" fmla="*/ 2 w 134"/>
                <a:gd name="T43" fmla="*/ 25 h 147"/>
                <a:gd name="T44" fmla="*/ 0 w 134"/>
                <a:gd name="T45" fmla="*/ 25 h 147"/>
                <a:gd name="T46" fmla="*/ 0 w 134"/>
                <a:gd name="T47" fmla="*/ 27 h 147"/>
                <a:gd name="T48" fmla="*/ 10 w 134"/>
                <a:gd name="T49" fmla="*/ 89 h 147"/>
                <a:gd name="T50" fmla="*/ 33 w 134"/>
                <a:gd name="T51" fmla="*/ 125 h 147"/>
                <a:gd name="T52" fmla="*/ 66 w 134"/>
                <a:gd name="T53" fmla="*/ 147 h 147"/>
                <a:gd name="T54" fmla="*/ 67 w 134"/>
                <a:gd name="T55" fmla="*/ 147 h 147"/>
                <a:gd name="T56" fmla="*/ 68 w 134"/>
                <a:gd name="T57" fmla="*/ 147 h 147"/>
                <a:gd name="T58" fmla="*/ 101 w 134"/>
                <a:gd name="T59" fmla="*/ 124 h 147"/>
                <a:gd name="T60" fmla="*/ 124 w 134"/>
                <a:gd name="T61" fmla="*/ 88 h 147"/>
                <a:gd name="T62" fmla="*/ 134 w 134"/>
                <a:gd name="T63" fmla="*/ 27 h 147"/>
                <a:gd name="T64" fmla="*/ 134 w 134"/>
                <a:gd name="T65" fmla="*/ 25 h 147"/>
                <a:gd name="T66" fmla="*/ 120 w 134"/>
                <a:gd name="T67" fmla="*/ 86 h 147"/>
                <a:gd name="T68" fmla="*/ 98 w 134"/>
                <a:gd name="T69" fmla="*/ 121 h 147"/>
                <a:gd name="T70" fmla="*/ 76 w 134"/>
                <a:gd name="T71" fmla="*/ 138 h 147"/>
                <a:gd name="T72" fmla="*/ 67 w 134"/>
                <a:gd name="T73" fmla="*/ 142 h 147"/>
                <a:gd name="T74" fmla="*/ 58 w 134"/>
                <a:gd name="T75" fmla="*/ 138 h 147"/>
                <a:gd name="T76" fmla="*/ 36 w 134"/>
                <a:gd name="T77" fmla="*/ 122 h 147"/>
                <a:gd name="T78" fmla="*/ 14 w 134"/>
                <a:gd name="T79" fmla="*/ 87 h 147"/>
                <a:gd name="T80" fmla="*/ 4 w 134"/>
                <a:gd name="T81" fmla="*/ 30 h 147"/>
                <a:gd name="T82" fmla="*/ 16 w 134"/>
                <a:gd name="T83" fmla="*/ 31 h 147"/>
                <a:gd name="T84" fmla="*/ 41 w 134"/>
                <a:gd name="T85" fmla="*/ 26 h 147"/>
                <a:gd name="T86" fmla="*/ 67 w 134"/>
                <a:gd name="T87" fmla="*/ 7 h 147"/>
                <a:gd name="T88" fmla="*/ 119 w 134"/>
                <a:gd name="T89" fmla="*/ 31 h 147"/>
                <a:gd name="T90" fmla="*/ 130 w 134"/>
                <a:gd name="T91" fmla="*/ 30 h 147"/>
                <a:gd name="T92" fmla="*/ 120 w 134"/>
                <a:gd name="T93" fmla="*/ 8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147">
                  <a:moveTo>
                    <a:pt x="60" y="82"/>
                  </a:moveTo>
                  <a:cubicBezTo>
                    <a:pt x="45" y="66"/>
                    <a:pt x="45" y="66"/>
                    <a:pt x="45" y="6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59" y="104"/>
                    <a:pt x="59" y="104"/>
                    <a:pt x="59" y="10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97" y="45"/>
                    <a:pt x="97" y="45"/>
                    <a:pt x="97" y="45"/>
                  </a:cubicBezTo>
                  <a:lnTo>
                    <a:pt x="60" y="82"/>
                  </a:lnTo>
                  <a:close/>
                  <a:moveTo>
                    <a:pt x="102" y="55"/>
                  </a:moveTo>
                  <a:cubicBezTo>
                    <a:pt x="59" y="98"/>
                    <a:pt x="59" y="98"/>
                    <a:pt x="59" y="9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97" y="50"/>
                    <a:pt x="97" y="50"/>
                    <a:pt x="97" y="50"/>
                  </a:cubicBezTo>
                  <a:lnTo>
                    <a:pt x="102" y="55"/>
                  </a:lnTo>
                  <a:close/>
                  <a:moveTo>
                    <a:pt x="134" y="25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1" y="25"/>
                    <a:pt x="127" y="27"/>
                    <a:pt x="119" y="27"/>
                  </a:cubicBezTo>
                  <a:cubicBezTo>
                    <a:pt x="106" y="27"/>
                    <a:pt x="87" y="23"/>
                    <a:pt x="69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49" y="23"/>
                    <a:pt x="30" y="27"/>
                    <a:pt x="16" y="27"/>
                  </a:cubicBezTo>
                  <a:cubicBezTo>
                    <a:pt x="8" y="27"/>
                    <a:pt x="2" y="25"/>
                    <a:pt x="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51"/>
                    <a:pt x="3" y="71"/>
                    <a:pt x="10" y="89"/>
                  </a:cubicBezTo>
                  <a:cubicBezTo>
                    <a:pt x="16" y="103"/>
                    <a:pt x="23" y="115"/>
                    <a:pt x="33" y="125"/>
                  </a:cubicBezTo>
                  <a:cubicBezTo>
                    <a:pt x="49" y="142"/>
                    <a:pt x="66" y="146"/>
                    <a:pt x="66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6"/>
                    <a:pt x="85" y="142"/>
                    <a:pt x="101" y="124"/>
                  </a:cubicBezTo>
                  <a:cubicBezTo>
                    <a:pt x="111" y="114"/>
                    <a:pt x="118" y="102"/>
                    <a:pt x="124" y="88"/>
                  </a:cubicBezTo>
                  <a:cubicBezTo>
                    <a:pt x="131" y="71"/>
                    <a:pt x="134" y="50"/>
                    <a:pt x="134" y="27"/>
                  </a:cubicBezTo>
                  <a:lnTo>
                    <a:pt x="134" y="25"/>
                  </a:lnTo>
                  <a:close/>
                  <a:moveTo>
                    <a:pt x="120" y="86"/>
                  </a:moveTo>
                  <a:cubicBezTo>
                    <a:pt x="115" y="100"/>
                    <a:pt x="107" y="112"/>
                    <a:pt x="98" y="121"/>
                  </a:cubicBezTo>
                  <a:cubicBezTo>
                    <a:pt x="90" y="130"/>
                    <a:pt x="82" y="135"/>
                    <a:pt x="76" y="138"/>
                  </a:cubicBezTo>
                  <a:cubicBezTo>
                    <a:pt x="72" y="141"/>
                    <a:pt x="68" y="142"/>
                    <a:pt x="67" y="142"/>
                  </a:cubicBezTo>
                  <a:cubicBezTo>
                    <a:pt x="66" y="142"/>
                    <a:pt x="62" y="141"/>
                    <a:pt x="58" y="138"/>
                  </a:cubicBezTo>
                  <a:cubicBezTo>
                    <a:pt x="52" y="136"/>
                    <a:pt x="44" y="130"/>
                    <a:pt x="36" y="122"/>
                  </a:cubicBezTo>
                  <a:cubicBezTo>
                    <a:pt x="27" y="112"/>
                    <a:pt x="19" y="101"/>
                    <a:pt x="14" y="87"/>
                  </a:cubicBezTo>
                  <a:cubicBezTo>
                    <a:pt x="8" y="71"/>
                    <a:pt x="4" y="52"/>
                    <a:pt x="4" y="30"/>
                  </a:cubicBezTo>
                  <a:cubicBezTo>
                    <a:pt x="7" y="31"/>
                    <a:pt x="11" y="31"/>
                    <a:pt x="16" y="31"/>
                  </a:cubicBezTo>
                  <a:cubicBezTo>
                    <a:pt x="25" y="31"/>
                    <a:pt x="33" y="30"/>
                    <a:pt x="41" y="26"/>
                  </a:cubicBezTo>
                  <a:cubicBezTo>
                    <a:pt x="51" y="22"/>
                    <a:pt x="60" y="16"/>
                    <a:pt x="67" y="7"/>
                  </a:cubicBezTo>
                  <a:cubicBezTo>
                    <a:pt x="86" y="27"/>
                    <a:pt x="105" y="31"/>
                    <a:pt x="119" y="31"/>
                  </a:cubicBezTo>
                  <a:cubicBezTo>
                    <a:pt x="124" y="31"/>
                    <a:pt x="128" y="31"/>
                    <a:pt x="130" y="30"/>
                  </a:cubicBezTo>
                  <a:cubicBezTo>
                    <a:pt x="130" y="51"/>
                    <a:pt x="126" y="70"/>
                    <a:pt x="120" y="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660380" y="-1800643"/>
            <a:ext cx="1097192" cy="1108102"/>
            <a:chOff x="-5853944" y="-5929015"/>
            <a:chExt cx="1119193" cy="1130322"/>
          </a:xfrm>
        </p:grpSpPr>
        <p:sp>
          <p:nvSpPr>
            <p:cNvPr id="52" name="Freeform 26"/>
            <p:cNvSpPr>
              <a:spLocks noEditPoints="1"/>
            </p:cNvSpPr>
            <p:nvPr/>
          </p:nvSpPr>
          <p:spPr bwMode="auto">
            <a:xfrm>
              <a:off x="-5853944" y="-5929015"/>
              <a:ext cx="1119193" cy="1130322"/>
            </a:xfrm>
            <a:custGeom>
              <a:avLst/>
              <a:gdLst>
                <a:gd name="T0" fmla="*/ 119 w 237"/>
                <a:gd name="T1" fmla="*/ 237 h 237"/>
                <a:gd name="T2" fmla="*/ 0 w 237"/>
                <a:gd name="T3" fmla="*/ 119 h 237"/>
                <a:gd name="T4" fmla="*/ 119 w 237"/>
                <a:gd name="T5" fmla="*/ 0 h 237"/>
                <a:gd name="T6" fmla="*/ 237 w 237"/>
                <a:gd name="T7" fmla="*/ 119 h 237"/>
                <a:gd name="T8" fmla="*/ 119 w 237"/>
                <a:gd name="T9" fmla="*/ 237 h 237"/>
                <a:gd name="T10" fmla="*/ 119 w 237"/>
                <a:gd name="T11" fmla="*/ 3 h 237"/>
                <a:gd name="T12" fmla="*/ 4 w 237"/>
                <a:gd name="T13" fmla="*/ 119 h 237"/>
                <a:gd name="T14" fmla="*/ 119 w 237"/>
                <a:gd name="T15" fmla="*/ 234 h 237"/>
                <a:gd name="T16" fmla="*/ 234 w 237"/>
                <a:gd name="T17" fmla="*/ 119 h 237"/>
                <a:gd name="T18" fmla="*/ 119 w 237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37">
                  <a:moveTo>
                    <a:pt x="119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4" y="0"/>
                    <a:pt x="237" y="53"/>
                    <a:pt x="237" y="119"/>
                  </a:cubicBezTo>
                  <a:cubicBezTo>
                    <a:pt x="237" y="184"/>
                    <a:pt x="184" y="237"/>
                    <a:pt x="119" y="237"/>
                  </a:cubicBezTo>
                  <a:close/>
                  <a:moveTo>
                    <a:pt x="119" y="3"/>
                  </a:moveTo>
                  <a:cubicBezTo>
                    <a:pt x="55" y="3"/>
                    <a:pt x="4" y="55"/>
                    <a:pt x="4" y="119"/>
                  </a:cubicBezTo>
                  <a:cubicBezTo>
                    <a:pt x="4" y="182"/>
                    <a:pt x="55" y="234"/>
                    <a:pt x="119" y="234"/>
                  </a:cubicBezTo>
                  <a:cubicBezTo>
                    <a:pt x="182" y="234"/>
                    <a:pt x="234" y="182"/>
                    <a:pt x="234" y="119"/>
                  </a:cubicBezTo>
                  <a:cubicBezTo>
                    <a:pt x="234" y="55"/>
                    <a:pt x="182" y="3"/>
                    <a:pt x="1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3" name="Freeform 27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1631"/>
            </a:xfrm>
            <a:custGeom>
              <a:avLst/>
              <a:gdLst>
                <a:gd name="T0" fmla="*/ 76 w 83"/>
                <a:gd name="T1" fmla="*/ 0 h 63"/>
                <a:gd name="T2" fmla="*/ 7 w 83"/>
                <a:gd name="T3" fmla="*/ 0 h 63"/>
                <a:gd name="T4" fmla="*/ 2 w 83"/>
                <a:gd name="T5" fmla="*/ 3 h 63"/>
                <a:gd name="T6" fmla="*/ 1 w 83"/>
                <a:gd name="T7" fmla="*/ 8 h 63"/>
                <a:gd name="T8" fmla="*/ 9 w 83"/>
                <a:gd name="T9" fmla="*/ 58 h 63"/>
                <a:gd name="T10" fmla="*/ 16 w 83"/>
                <a:gd name="T11" fmla="*/ 63 h 63"/>
                <a:gd name="T12" fmla="*/ 67 w 83"/>
                <a:gd name="T13" fmla="*/ 63 h 63"/>
                <a:gd name="T14" fmla="*/ 74 w 83"/>
                <a:gd name="T15" fmla="*/ 58 h 63"/>
                <a:gd name="T16" fmla="*/ 82 w 83"/>
                <a:gd name="T17" fmla="*/ 8 h 63"/>
                <a:gd name="T18" fmla="*/ 81 w 83"/>
                <a:gd name="T19" fmla="*/ 3 h 63"/>
                <a:gd name="T20" fmla="*/ 76 w 83"/>
                <a:gd name="T21" fmla="*/ 0 h 63"/>
                <a:gd name="T22" fmla="*/ 79 w 83"/>
                <a:gd name="T23" fmla="*/ 7 h 63"/>
                <a:gd name="T24" fmla="*/ 71 w 83"/>
                <a:gd name="T25" fmla="*/ 57 h 63"/>
                <a:gd name="T26" fmla="*/ 67 w 83"/>
                <a:gd name="T27" fmla="*/ 60 h 63"/>
                <a:gd name="T28" fmla="*/ 16 w 83"/>
                <a:gd name="T29" fmla="*/ 60 h 63"/>
                <a:gd name="T30" fmla="*/ 12 w 83"/>
                <a:gd name="T31" fmla="*/ 57 h 63"/>
                <a:gd name="T32" fmla="*/ 4 w 83"/>
                <a:gd name="T33" fmla="*/ 7 h 63"/>
                <a:gd name="T34" fmla="*/ 4 w 83"/>
                <a:gd name="T35" fmla="*/ 5 h 63"/>
                <a:gd name="T36" fmla="*/ 7 w 83"/>
                <a:gd name="T37" fmla="*/ 3 h 63"/>
                <a:gd name="T38" fmla="*/ 76 w 83"/>
                <a:gd name="T39" fmla="*/ 3 h 63"/>
                <a:gd name="T40" fmla="*/ 79 w 83"/>
                <a:gd name="T41" fmla="*/ 5 h 63"/>
                <a:gd name="T42" fmla="*/ 79 w 83"/>
                <a:gd name="T43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63">
                  <a:moveTo>
                    <a:pt x="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61"/>
                    <a:pt x="12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4" y="61"/>
                    <a:pt x="74" y="5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6"/>
                    <a:pt x="82" y="4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  <a:moveTo>
                    <a:pt x="79" y="7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9"/>
                    <a:pt x="69" y="60"/>
                    <a:pt x="67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9"/>
                    <a:pt x="12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4"/>
                    <a:pt x="79" y="5"/>
                  </a:cubicBezTo>
                  <a:cubicBezTo>
                    <a:pt x="79" y="5"/>
                    <a:pt x="80" y="6"/>
                    <a:pt x="7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4" name="Freeform 28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6393"/>
            </a:xfrm>
            <a:custGeom>
              <a:avLst/>
              <a:gdLst>
                <a:gd name="T0" fmla="*/ 67 w 83"/>
                <a:gd name="T1" fmla="*/ 64 h 64"/>
                <a:gd name="T2" fmla="*/ 16 w 83"/>
                <a:gd name="T3" fmla="*/ 64 h 64"/>
                <a:gd name="T4" fmla="*/ 9 w 83"/>
                <a:gd name="T5" fmla="*/ 58 h 64"/>
                <a:gd name="T6" fmla="*/ 0 w 83"/>
                <a:gd name="T7" fmla="*/ 8 h 64"/>
                <a:gd name="T8" fmla="*/ 2 w 83"/>
                <a:gd name="T9" fmla="*/ 2 h 64"/>
                <a:gd name="T10" fmla="*/ 7 w 83"/>
                <a:gd name="T11" fmla="*/ 0 h 64"/>
                <a:gd name="T12" fmla="*/ 76 w 83"/>
                <a:gd name="T13" fmla="*/ 0 h 64"/>
                <a:gd name="T14" fmla="*/ 81 w 83"/>
                <a:gd name="T15" fmla="*/ 2 h 64"/>
                <a:gd name="T16" fmla="*/ 83 w 83"/>
                <a:gd name="T17" fmla="*/ 8 h 64"/>
                <a:gd name="T18" fmla="*/ 75 w 83"/>
                <a:gd name="T19" fmla="*/ 58 h 64"/>
                <a:gd name="T20" fmla="*/ 67 w 83"/>
                <a:gd name="T21" fmla="*/ 64 h 64"/>
                <a:gd name="T22" fmla="*/ 7 w 83"/>
                <a:gd name="T23" fmla="*/ 1 h 64"/>
                <a:gd name="T24" fmla="*/ 3 w 83"/>
                <a:gd name="T25" fmla="*/ 3 h 64"/>
                <a:gd name="T26" fmla="*/ 1 w 83"/>
                <a:gd name="T27" fmla="*/ 7 h 64"/>
                <a:gd name="T28" fmla="*/ 10 w 83"/>
                <a:gd name="T29" fmla="*/ 58 h 64"/>
                <a:gd name="T30" fmla="*/ 16 w 83"/>
                <a:gd name="T31" fmla="*/ 63 h 64"/>
                <a:gd name="T32" fmla="*/ 67 w 83"/>
                <a:gd name="T33" fmla="*/ 63 h 64"/>
                <a:gd name="T34" fmla="*/ 74 w 83"/>
                <a:gd name="T35" fmla="*/ 58 h 64"/>
                <a:gd name="T36" fmla="*/ 82 w 83"/>
                <a:gd name="T37" fmla="*/ 7 h 64"/>
                <a:gd name="T38" fmla="*/ 81 w 83"/>
                <a:gd name="T39" fmla="*/ 3 h 64"/>
                <a:gd name="T40" fmla="*/ 76 w 83"/>
                <a:gd name="T41" fmla="*/ 1 h 64"/>
                <a:gd name="T42" fmla="*/ 7 w 83"/>
                <a:gd name="T43" fmla="*/ 1 h 64"/>
                <a:gd name="T44" fmla="*/ 67 w 83"/>
                <a:gd name="T45" fmla="*/ 61 h 64"/>
                <a:gd name="T46" fmla="*/ 16 w 83"/>
                <a:gd name="T47" fmla="*/ 61 h 64"/>
                <a:gd name="T48" fmla="*/ 12 w 83"/>
                <a:gd name="T49" fmla="*/ 57 h 64"/>
                <a:gd name="T50" fmla="*/ 3 w 83"/>
                <a:gd name="T51" fmla="*/ 7 h 64"/>
                <a:gd name="T52" fmla="*/ 4 w 83"/>
                <a:gd name="T53" fmla="*/ 4 h 64"/>
                <a:gd name="T54" fmla="*/ 7 w 83"/>
                <a:gd name="T55" fmla="*/ 3 h 64"/>
                <a:gd name="T56" fmla="*/ 76 w 83"/>
                <a:gd name="T57" fmla="*/ 3 h 64"/>
                <a:gd name="T58" fmla="*/ 79 w 83"/>
                <a:gd name="T59" fmla="*/ 4 h 64"/>
                <a:gd name="T60" fmla="*/ 80 w 83"/>
                <a:gd name="T61" fmla="*/ 7 h 64"/>
                <a:gd name="T62" fmla="*/ 72 w 83"/>
                <a:gd name="T63" fmla="*/ 57 h 64"/>
                <a:gd name="T64" fmla="*/ 67 w 83"/>
                <a:gd name="T65" fmla="*/ 61 h 64"/>
                <a:gd name="T66" fmla="*/ 7 w 83"/>
                <a:gd name="T67" fmla="*/ 4 h 64"/>
                <a:gd name="T68" fmla="*/ 5 w 83"/>
                <a:gd name="T69" fmla="*/ 5 h 64"/>
                <a:gd name="T70" fmla="*/ 4 w 83"/>
                <a:gd name="T71" fmla="*/ 7 h 64"/>
                <a:gd name="T72" fmla="*/ 13 w 83"/>
                <a:gd name="T73" fmla="*/ 57 h 64"/>
                <a:gd name="T74" fmla="*/ 16 w 83"/>
                <a:gd name="T75" fmla="*/ 60 h 64"/>
                <a:gd name="T76" fmla="*/ 67 w 83"/>
                <a:gd name="T77" fmla="*/ 60 h 64"/>
                <a:gd name="T78" fmla="*/ 71 w 83"/>
                <a:gd name="T79" fmla="*/ 57 h 64"/>
                <a:gd name="T80" fmla="*/ 79 w 83"/>
                <a:gd name="T81" fmla="*/ 7 h 64"/>
                <a:gd name="T82" fmla="*/ 78 w 83"/>
                <a:gd name="T83" fmla="*/ 5 h 64"/>
                <a:gd name="T84" fmla="*/ 76 w 83"/>
                <a:gd name="T85" fmla="*/ 4 h 64"/>
                <a:gd name="T86" fmla="*/ 7 w 83"/>
                <a:gd name="T8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64">
                  <a:moveTo>
                    <a:pt x="67" y="64"/>
                  </a:moveTo>
                  <a:cubicBezTo>
                    <a:pt x="16" y="64"/>
                    <a:pt x="16" y="64"/>
                    <a:pt x="16" y="64"/>
                  </a:cubicBezTo>
                  <a:cubicBezTo>
                    <a:pt x="12" y="64"/>
                    <a:pt x="9" y="61"/>
                    <a:pt x="9" y="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2"/>
                  </a:cubicBezTo>
                  <a:cubicBezTo>
                    <a:pt x="83" y="4"/>
                    <a:pt x="83" y="6"/>
                    <a:pt x="83" y="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4" y="61"/>
                    <a:pt x="71" y="64"/>
                    <a:pt x="67" y="64"/>
                  </a:cubicBezTo>
                  <a:close/>
                  <a:moveTo>
                    <a:pt x="7" y="1"/>
                  </a:moveTo>
                  <a:cubicBezTo>
                    <a:pt x="5" y="1"/>
                    <a:pt x="4" y="2"/>
                    <a:pt x="3" y="3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1"/>
                    <a:pt x="13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3" y="61"/>
                    <a:pt x="74" y="5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2" y="4"/>
                    <a:pt x="81" y="3"/>
                  </a:cubicBezTo>
                  <a:cubicBezTo>
                    <a:pt x="79" y="2"/>
                    <a:pt x="78" y="1"/>
                    <a:pt x="76" y="1"/>
                  </a:cubicBezTo>
                  <a:lnTo>
                    <a:pt x="7" y="1"/>
                  </a:lnTo>
                  <a:close/>
                  <a:moveTo>
                    <a:pt x="67" y="61"/>
                  </a:move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3"/>
                    <a:pt x="79" y="4"/>
                  </a:cubicBezTo>
                  <a:cubicBezTo>
                    <a:pt x="80" y="5"/>
                    <a:pt x="80" y="6"/>
                    <a:pt x="80" y="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9"/>
                    <a:pt x="70" y="61"/>
                    <a:pt x="67" y="61"/>
                  </a:cubicBezTo>
                  <a:close/>
                  <a:moveTo>
                    <a:pt x="7" y="4"/>
                  </a:move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4" y="60"/>
                    <a:pt x="1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9" y="60"/>
                    <a:pt x="70" y="59"/>
                    <a:pt x="71" y="5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6"/>
                    <a:pt x="79" y="6"/>
                    <a:pt x="78" y="5"/>
                  </a:cubicBezTo>
                  <a:cubicBezTo>
                    <a:pt x="78" y="4"/>
                    <a:pt x="77" y="4"/>
                    <a:pt x="76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-5641218" y="-5443231"/>
              <a:ext cx="320677" cy="368307"/>
            </a:xfrm>
            <a:custGeom>
              <a:avLst/>
              <a:gdLst>
                <a:gd name="T0" fmla="*/ 65 w 68"/>
                <a:gd name="T1" fmla="*/ 7 h 77"/>
                <a:gd name="T2" fmla="*/ 45 w 68"/>
                <a:gd name="T3" fmla="*/ 7 h 77"/>
                <a:gd name="T4" fmla="*/ 32 w 68"/>
                <a:gd name="T5" fmla="*/ 13 h 77"/>
                <a:gd name="T6" fmla="*/ 4 w 68"/>
                <a:gd name="T7" fmla="*/ 55 h 77"/>
                <a:gd name="T8" fmla="*/ 6 w 68"/>
                <a:gd name="T9" fmla="*/ 72 h 77"/>
                <a:gd name="T10" fmla="*/ 6 w 68"/>
                <a:gd name="T11" fmla="*/ 72 h 77"/>
                <a:gd name="T12" fmla="*/ 22 w 68"/>
                <a:gd name="T13" fmla="*/ 77 h 77"/>
                <a:gd name="T14" fmla="*/ 22 w 68"/>
                <a:gd name="T15" fmla="*/ 74 h 77"/>
                <a:gd name="T16" fmla="*/ 8 w 68"/>
                <a:gd name="T17" fmla="*/ 70 h 77"/>
                <a:gd name="T18" fmla="*/ 6 w 68"/>
                <a:gd name="T19" fmla="*/ 57 h 77"/>
                <a:gd name="T20" fmla="*/ 34 w 68"/>
                <a:gd name="T21" fmla="*/ 15 h 77"/>
                <a:gd name="T22" fmla="*/ 45 w 68"/>
                <a:gd name="T23" fmla="*/ 10 h 77"/>
                <a:gd name="T24" fmla="*/ 68 w 68"/>
                <a:gd name="T25" fmla="*/ 10 h 77"/>
                <a:gd name="T26" fmla="*/ 68 w 68"/>
                <a:gd name="T27" fmla="*/ 1 h 77"/>
                <a:gd name="T28" fmla="*/ 65 w 68"/>
                <a:gd name="T29" fmla="*/ 0 h 77"/>
                <a:gd name="T30" fmla="*/ 65 w 68"/>
                <a:gd name="T31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77">
                  <a:moveTo>
                    <a:pt x="6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0" y="7"/>
                    <a:pt x="34" y="9"/>
                    <a:pt x="32" y="1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61"/>
                    <a:pt x="1" y="67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66"/>
                    <a:pt x="4" y="61"/>
                    <a:pt x="6" y="57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2"/>
                    <a:pt x="41" y="10"/>
                    <a:pt x="45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6" y="0"/>
                    <a:pt x="65" y="0"/>
                  </a:cubicBezTo>
                  <a:lnTo>
                    <a:pt x="6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6" name="Freeform 30"/>
            <p:cNvSpPr>
              <a:spLocks noEditPoints="1"/>
            </p:cNvSpPr>
            <p:nvPr/>
          </p:nvSpPr>
          <p:spPr bwMode="auto">
            <a:xfrm>
              <a:off x="-5645981" y="-5447993"/>
              <a:ext cx="325439" cy="373070"/>
            </a:xfrm>
            <a:custGeom>
              <a:avLst/>
              <a:gdLst>
                <a:gd name="T0" fmla="*/ 23 w 69"/>
                <a:gd name="T1" fmla="*/ 78 h 78"/>
                <a:gd name="T2" fmla="*/ 7 w 69"/>
                <a:gd name="T3" fmla="*/ 74 h 78"/>
                <a:gd name="T4" fmla="*/ 6 w 69"/>
                <a:gd name="T5" fmla="*/ 73 h 78"/>
                <a:gd name="T6" fmla="*/ 4 w 69"/>
                <a:gd name="T7" fmla="*/ 56 h 78"/>
                <a:gd name="T8" fmla="*/ 32 w 69"/>
                <a:gd name="T9" fmla="*/ 14 h 78"/>
                <a:gd name="T10" fmla="*/ 46 w 69"/>
                <a:gd name="T11" fmla="*/ 7 h 78"/>
                <a:gd name="T12" fmla="*/ 65 w 69"/>
                <a:gd name="T13" fmla="*/ 7 h 78"/>
                <a:gd name="T14" fmla="*/ 65 w 69"/>
                <a:gd name="T15" fmla="*/ 0 h 78"/>
                <a:gd name="T16" fmla="*/ 66 w 69"/>
                <a:gd name="T17" fmla="*/ 0 h 78"/>
                <a:gd name="T18" fmla="*/ 69 w 69"/>
                <a:gd name="T19" fmla="*/ 1 h 78"/>
                <a:gd name="T20" fmla="*/ 69 w 69"/>
                <a:gd name="T21" fmla="*/ 1 h 78"/>
                <a:gd name="T22" fmla="*/ 69 w 69"/>
                <a:gd name="T23" fmla="*/ 11 h 78"/>
                <a:gd name="T24" fmla="*/ 46 w 69"/>
                <a:gd name="T25" fmla="*/ 11 h 78"/>
                <a:gd name="T26" fmla="*/ 36 w 69"/>
                <a:gd name="T27" fmla="*/ 16 h 78"/>
                <a:gd name="T28" fmla="*/ 8 w 69"/>
                <a:gd name="T29" fmla="*/ 58 h 78"/>
                <a:gd name="T30" fmla="*/ 9 w 69"/>
                <a:gd name="T31" fmla="*/ 70 h 78"/>
                <a:gd name="T32" fmla="*/ 24 w 69"/>
                <a:gd name="T33" fmla="*/ 74 h 78"/>
                <a:gd name="T34" fmla="*/ 23 w 69"/>
                <a:gd name="T35" fmla="*/ 78 h 78"/>
                <a:gd name="T36" fmla="*/ 7 w 69"/>
                <a:gd name="T37" fmla="*/ 73 h 78"/>
                <a:gd name="T38" fmla="*/ 22 w 69"/>
                <a:gd name="T39" fmla="*/ 77 h 78"/>
                <a:gd name="T40" fmla="*/ 23 w 69"/>
                <a:gd name="T41" fmla="*/ 75 h 78"/>
                <a:gd name="T42" fmla="*/ 8 w 69"/>
                <a:gd name="T43" fmla="*/ 71 h 78"/>
                <a:gd name="T44" fmla="*/ 8 w 69"/>
                <a:gd name="T45" fmla="*/ 71 h 78"/>
                <a:gd name="T46" fmla="*/ 7 w 69"/>
                <a:gd name="T47" fmla="*/ 58 h 78"/>
                <a:gd name="T48" fmla="*/ 35 w 69"/>
                <a:gd name="T49" fmla="*/ 16 h 78"/>
                <a:gd name="T50" fmla="*/ 46 w 69"/>
                <a:gd name="T51" fmla="*/ 10 h 78"/>
                <a:gd name="T52" fmla="*/ 68 w 69"/>
                <a:gd name="T53" fmla="*/ 10 h 78"/>
                <a:gd name="T54" fmla="*/ 68 w 69"/>
                <a:gd name="T55" fmla="*/ 2 h 78"/>
                <a:gd name="T56" fmla="*/ 66 w 69"/>
                <a:gd name="T57" fmla="*/ 2 h 78"/>
                <a:gd name="T58" fmla="*/ 66 w 69"/>
                <a:gd name="T59" fmla="*/ 8 h 78"/>
                <a:gd name="T60" fmla="*/ 46 w 69"/>
                <a:gd name="T61" fmla="*/ 8 h 78"/>
                <a:gd name="T62" fmla="*/ 33 w 69"/>
                <a:gd name="T63" fmla="*/ 15 h 78"/>
                <a:gd name="T64" fmla="*/ 5 w 69"/>
                <a:gd name="T65" fmla="*/ 56 h 78"/>
                <a:gd name="T66" fmla="*/ 7 w 69"/>
                <a:gd name="T67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8">
                  <a:moveTo>
                    <a:pt x="23" y="78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" y="69"/>
                    <a:pt x="0" y="61"/>
                    <a:pt x="4" y="5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0"/>
                    <a:pt x="40" y="7"/>
                    <a:pt x="46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1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2" y="11"/>
                    <a:pt x="38" y="13"/>
                    <a:pt x="36" y="16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62"/>
                    <a:pt x="6" y="67"/>
                    <a:pt x="9" y="70"/>
                  </a:cubicBezTo>
                  <a:cubicBezTo>
                    <a:pt x="24" y="74"/>
                    <a:pt x="24" y="74"/>
                    <a:pt x="24" y="74"/>
                  </a:cubicBezTo>
                  <a:lnTo>
                    <a:pt x="23" y="78"/>
                  </a:lnTo>
                  <a:close/>
                  <a:moveTo>
                    <a:pt x="7" y="73"/>
                  </a:moveTo>
                  <a:cubicBezTo>
                    <a:pt x="22" y="77"/>
                    <a:pt x="22" y="77"/>
                    <a:pt x="22" y="77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67"/>
                    <a:pt x="4" y="62"/>
                    <a:pt x="7" y="5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2"/>
                    <a:pt x="41" y="10"/>
                    <a:pt x="46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1" y="8"/>
                    <a:pt x="36" y="11"/>
                    <a:pt x="33" y="1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62"/>
                    <a:pt x="3" y="68"/>
                    <a:pt x="7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-5263391" y="-5443231"/>
              <a:ext cx="315914" cy="368307"/>
            </a:xfrm>
            <a:custGeom>
              <a:avLst/>
              <a:gdLst>
                <a:gd name="T0" fmla="*/ 63 w 67"/>
                <a:gd name="T1" fmla="*/ 55 h 77"/>
                <a:gd name="T2" fmla="*/ 36 w 67"/>
                <a:gd name="T3" fmla="*/ 13 h 77"/>
                <a:gd name="T4" fmla="*/ 22 w 67"/>
                <a:gd name="T5" fmla="*/ 7 h 77"/>
                <a:gd name="T6" fmla="*/ 3 w 67"/>
                <a:gd name="T7" fmla="*/ 7 h 77"/>
                <a:gd name="T8" fmla="*/ 3 w 67"/>
                <a:gd name="T9" fmla="*/ 0 h 77"/>
                <a:gd name="T10" fmla="*/ 0 w 67"/>
                <a:gd name="T11" fmla="*/ 1 h 77"/>
                <a:gd name="T12" fmla="*/ 0 w 67"/>
                <a:gd name="T13" fmla="*/ 10 h 77"/>
                <a:gd name="T14" fmla="*/ 22 w 67"/>
                <a:gd name="T15" fmla="*/ 10 h 77"/>
                <a:gd name="T16" fmla="*/ 33 w 67"/>
                <a:gd name="T17" fmla="*/ 15 h 77"/>
                <a:gd name="T18" fmla="*/ 61 w 67"/>
                <a:gd name="T19" fmla="*/ 57 h 77"/>
                <a:gd name="T20" fmla="*/ 60 w 67"/>
                <a:gd name="T21" fmla="*/ 70 h 77"/>
                <a:gd name="T22" fmla="*/ 45 w 67"/>
                <a:gd name="T23" fmla="*/ 74 h 77"/>
                <a:gd name="T24" fmla="*/ 46 w 67"/>
                <a:gd name="T25" fmla="*/ 77 h 77"/>
                <a:gd name="T26" fmla="*/ 61 w 67"/>
                <a:gd name="T27" fmla="*/ 72 h 77"/>
                <a:gd name="T28" fmla="*/ 61 w 67"/>
                <a:gd name="T29" fmla="*/ 72 h 77"/>
                <a:gd name="T30" fmla="*/ 63 w 67"/>
                <a:gd name="T31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77">
                  <a:moveTo>
                    <a:pt x="63" y="55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3" y="9"/>
                    <a:pt x="28" y="7"/>
                    <a:pt x="2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4" y="61"/>
                    <a:pt x="63" y="66"/>
                    <a:pt x="60" y="70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6" y="67"/>
                    <a:pt x="67" y="61"/>
                    <a:pt x="63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8" name="Freeform 32"/>
            <p:cNvSpPr>
              <a:spLocks noEditPoints="1"/>
            </p:cNvSpPr>
            <p:nvPr/>
          </p:nvSpPr>
          <p:spPr bwMode="auto">
            <a:xfrm>
              <a:off x="-5268154" y="-5447993"/>
              <a:ext cx="325439" cy="373070"/>
            </a:xfrm>
            <a:custGeom>
              <a:avLst/>
              <a:gdLst>
                <a:gd name="T0" fmla="*/ 46 w 69"/>
                <a:gd name="T1" fmla="*/ 78 h 78"/>
                <a:gd name="T2" fmla="*/ 45 w 69"/>
                <a:gd name="T3" fmla="*/ 74 h 78"/>
                <a:gd name="T4" fmla="*/ 60 w 69"/>
                <a:gd name="T5" fmla="*/ 70 h 78"/>
                <a:gd name="T6" fmla="*/ 61 w 69"/>
                <a:gd name="T7" fmla="*/ 58 h 78"/>
                <a:gd name="T8" fmla="*/ 34 w 69"/>
                <a:gd name="T9" fmla="*/ 16 h 78"/>
                <a:gd name="T10" fmla="*/ 23 w 69"/>
                <a:gd name="T11" fmla="*/ 11 h 78"/>
                <a:gd name="T12" fmla="*/ 0 w 69"/>
                <a:gd name="T13" fmla="*/ 11 h 78"/>
                <a:gd name="T14" fmla="*/ 0 w 69"/>
                <a:gd name="T15" fmla="*/ 1 h 78"/>
                <a:gd name="T16" fmla="*/ 0 w 69"/>
                <a:gd name="T17" fmla="*/ 1 h 78"/>
                <a:gd name="T18" fmla="*/ 3 w 69"/>
                <a:gd name="T19" fmla="*/ 0 h 78"/>
                <a:gd name="T20" fmla="*/ 4 w 69"/>
                <a:gd name="T21" fmla="*/ 0 h 78"/>
                <a:gd name="T22" fmla="*/ 4 w 69"/>
                <a:gd name="T23" fmla="*/ 7 h 78"/>
                <a:gd name="T24" fmla="*/ 23 w 69"/>
                <a:gd name="T25" fmla="*/ 7 h 78"/>
                <a:gd name="T26" fmla="*/ 37 w 69"/>
                <a:gd name="T27" fmla="*/ 14 h 78"/>
                <a:gd name="T28" fmla="*/ 65 w 69"/>
                <a:gd name="T29" fmla="*/ 56 h 78"/>
                <a:gd name="T30" fmla="*/ 63 w 69"/>
                <a:gd name="T31" fmla="*/ 73 h 78"/>
                <a:gd name="T32" fmla="*/ 62 w 69"/>
                <a:gd name="T33" fmla="*/ 74 h 78"/>
                <a:gd name="T34" fmla="*/ 62 w 69"/>
                <a:gd name="T35" fmla="*/ 74 h 78"/>
                <a:gd name="T36" fmla="*/ 46 w 69"/>
                <a:gd name="T37" fmla="*/ 78 h 78"/>
                <a:gd name="T38" fmla="*/ 46 w 69"/>
                <a:gd name="T39" fmla="*/ 75 h 78"/>
                <a:gd name="T40" fmla="*/ 47 w 69"/>
                <a:gd name="T41" fmla="*/ 77 h 78"/>
                <a:gd name="T42" fmla="*/ 62 w 69"/>
                <a:gd name="T43" fmla="*/ 73 h 78"/>
                <a:gd name="T44" fmla="*/ 62 w 69"/>
                <a:gd name="T45" fmla="*/ 73 h 78"/>
                <a:gd name="T46" fmla="*/ 64 w 69"/>
                <a:gd name="T47" fmla="*/ 56 h 78"/>
                <a:gd name="T48" fmla="*/ 36 w 69"/>
                <a:gd name="T49" fmla="*/ 15 h 78"/>
                <a:gd name="T50" fmla="*/ 23 w 69"/>
                <a:gd name="T51" fmla="*/ 8 h 78"/>
                <a:gd name="T52" fmla="*/ 3 w 69"/>
                <a:gd name="T53" fmla="*/ 8 h 78"/>
                <a:gd name="T54" fmla="*/ 3 w 69"/>
                <a:gd name="T55" fmla="*/ 2 h 78"/>
                <a:gd name="T56" fmla="*/ 1 w 69"/>
                <a:gd name="T57" fmla="*/ 2 h 78"/>
                <a:gd name="T58" fmla="*/ 1 w 69"/>
                <a:gd name="T59" fmla="*/ 10 h 78"/>
                <a:gd name="T60" fmla="*/ 23 w 69"/>
                <a:gd name="T61" fmla="*/ 10 h 78"/>
                <a:gd name="T62" fmla="*/ 34 w 69"/>
                <a:gd name="T63" fmla="*/ 16 h 78"/>
                <a:gd name="T64" fmla="*/ 62 w 69"/>
                <a:gd name="T65" fmla="*/ 58 h 78"/>
                <a:gd name="T66" fmla="*/ 61 w 69"/>
                <a:gd name="T67" fmla="*/ 71 h 78"/>
                <a:gd name="T68" fmla="*/ 61 w 69"/>
                <a:gd name="T69" fmla="*/ 71 h 78"/>
                <a:gd name="T70" fmla="*/ 46 w 69"/>
                <a:gd name="T71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8">
                  <a:moveTo>
                    <a:pt x="46" y="78"/>
                  </a:moveTo>
                  <a:cubicBezTo>
                    <a:pt x="45" y="74"/>
                    <a:pt x="45" y="74"/>
                    <a:pt x="45" y="74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3" y="67"/>
                    <a:pt x="64" y="62"/>
                    <a:pt x="61" y="5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1" y="13"/>
                    <a:pt x="27" y="11"/>
                    <a:pt x="2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9" y="7"/>
                    <a:pt x="34" y="10"/>
                    <a:pt x="37" y="14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61"/>
                    <a:pt x="68" y="69"/>
                    <a:pt x="63" y="73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lnTo>
                    <a:pt x="46" y="78"/>
                  </a:lnTo>
                  <a:close/>
                  <a:moveTo>
                    <a:pt x="46" y="75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7" y="68"/>
                    <a:pt x="67" y="62"/>
                    <a:pt x="64" y="5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3" y="11"/>
                    <a:pt x="28" y="8"/>
                    <a:pt x="2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8" y="10"/>
                    <a:pt x="32" y="12"/>
                    <a:pt x="34" y="16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5" y="62"/>
                    <a:pt x="65" y="67"/>
                    <a:pt x="61" y="71"/>
                  </a:cubicBezTo>
                  <a:cubicBezTo>
                    <a:pt x="61" y="71"/>
                    <a:pt x="61" y="71"/>
                    <a:pt x="61" y="71"/>
                  </a:cubicBezTo>
                  <a:lnTo>
                    <a:pt x="46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-5433255" y="-5714698"/>
              <a:ext cx="277814" cy="271468"/>
            </a:xfrm>
            <a:custGeom>
              <a:avLst/>
              <a:gdLst>
                <a:gd name="T0" fmla="*/ 3 w 59"/>
                <a:gd name="T1" fmla="*/ 29 h 57"/>
                <a:gd name="T2" fmla="*/ 30 w 59"/>
                <a:gd name="T3" fmla="*/ 3 h 57"/>
                <a:gd name="T4" fmla="*/ 56 w 59"/>
                <a:gd name="T5" fmla="*/ 29 h 57"/>
                <a:gd name="T6" fmla="*/ 39 w 59"/>
                <a:gd name="T7" fmla="*/ 54 h 57"/>
                <a:gd name="T8" fmla="*/ 39 w 59"/>
                <a:gd name="T9" fmla="*/ 57 h 57"/>
                <a:gd name="T10" fmla="*/ 59 w 59"/>
                <a:gd name="T11" fmla="*/ 29 h 57"/>
                <a:gd name="T12" fmla="*/ 30 w 59"/>
                <a:gd name="T13" fmla="*/ 0 h 57"/>
                <a:gd name="T14" fmla="*/ 0 w 59"/>
                <a:gd name="T15" fmla="*/ 29 h 57"/>
                <a:gd name="T16" fmla="*/ 21 w 59"/>
                <a:gd name="T17" fmla="*/ 57 h 57"/>
                <a:gd name="T18" fmla="*/ 21 w 59"/>
                <a:gd name="T19" fmla="*/ 54 h 57"/>
                <a:gd name="T20" fmla="*/ 3 w 59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" y="29"/>
                  </a:moveTo>
                  <a:cubicBezTo>
                    <a:pt x="3" y="15"/>
                    <a:pt x="15" y="3"/>
                    <a:pt x="30" y="3"/>
                  </a:cubicBezTo>
                  <a:cubicBezTo>
                    <a:pt x="44" y="3"/>
                    <a:pt x="56" y="15"/>
                    <a:pt x="56" y="29"/>
                  </a:cubicBezTo>
                  <a:cubicBezTo>
                    <a:pt x="56" y="40"/>
                    <a:pt x="49" y="50"/>
                    <a:pt x="39" y="54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50" y="53"/>
                    <a:pt x="59" y="42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2"/>
                    <a:pt x="9" y="53"/>
                    <a:pt x="21" y="5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1" y="50"/>
                    <a:pt x="3" y="40"/>
                    <a:pt x="3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0" name="Freeform 34"/>
            <p:cNvSpPr>
              <a:spLocks noEditPoints="1"/>
            </p:cNvSpPr>
            <p:nvPr/>
          </p:nvSpPr>
          <p:spPr bwMode="auto">
            <a:xfrm>
              <a:off x="-5433255" y="-5719461"/>
              <a:ext cx="277814" cy="280993"/>
            </a:xfrm>
            <a:custGeom>
              <a:avLst/>
              <a:gdLst>
                <a:gd name="T0" fmla="*/ 21 w 59"/>
                <a:gd name="T1" fmla="*/ 59 h 59"/>
                <a:gd name="T2" fmla="*/ 20 w 59"/>
                <a:gd name="T3" fmla="*/ 58 h 59"/>
                <a:gd name="T4" fmla="*/ 0 w 59"/>
                <a:gd name="T5" fmla="*/ 30 h 59"/>
                <a:gd name="T6" fmla="*/ 30 w 59"/>
                <a:gd name="T7" fmla="*/ 0 h 59"/>
                <a:gd name="T8" fmla="*/ 59 w 59"/>
                <a:gd name="T9" fmla="*/ 30 h 59"/>
                <a:gd name="T10" fmla="*/ 39 w 59"/>
                <a:gd name="T11" fmla="*/ 58 h 59"/>
                <a:gd name="T12" fmla="*/ 38 w 59"/>
                <a:gd name="T13" fmla="*/ 59 h 59"/>
                <a:gd name="T14" fmla="*/ 38 w 59"/>
                <a:gd name="T15" fmla="*/ 54 h 59"/>
                <a:gd name="T16" fmla="*/ 38 w 59"/>
                <a:gd name="T17" fmla="*/ 54 h 59"/>
                <a:gd name="T18" fmla="*/ 55 w 59"/>
                <a:gd name="T19" fmla="*/ 30 h 59"/>
                <a:gd name="T20" fmla="*/ 30 w 59"/>
                <a:gd name="T21" fmla="*/ 5 h 59"/>
                <a:gd name="T22" fmla="*/ 4 w 59"/>
                <a:gd name="T23" fmla="*/ 30 h 59"/>
                <a:gd name="T24" fmla="*/ 21 w 59"/>
                <a:gd name="T25" fmla="*/ 54 h 59"/>
                <a:gd name="T26" fmla="*/ 21 w 59"/>
                <a:gd name="T27" fmla="*/ 54 h 59"/>
                <a:gd name="T28" fmla="*/ 21 w 59"/>
                <a:gd name="T29" fmla="*/ 59 h 59"/>
                <a:gd name="T30" fmla="*/ 39 w 59"/>
                <a:gd name="T31" fmla="*/ 55 h 59"/>
                <a:gd name="T32" fmla="*/ 39 w 59"/>
                <a:gd name="T33" fmla="*/ 57 h 59"/>
                <a:gd name="T34" fmla="*/ 58 w 59"/>
                <a:gd name="T35" fmla="*/ 30 h 59"/>
                <a:gd name="T36" fmla="*/ 30 w 59"/>
                <a:gd name="T37" fmla="*/ 2 h 59"/>
                <a:gd name="T38" fmla="*/ 1 w 59"/>
                <a:gd name="T39" fmla="*/ 30 h 59"/>
                <a:gd name="T40" fmla="*/ 20 w 59"/>
                <a:gd name="T41" fmla="*/ 57 h 59"/>
                <a:gd name="T42" fmla="*/ 20 w 59"/>
                <a:gd name="T43" fmla="*/ 55 h 59"/>
                <a:gd name="T44" fmla="*/ 3 w 59"/>
                <a:gd name="T45" fmla="*/ 30 h 59"/>
                <a:gd name="T46" fmla="*/ 30 w 59"/>
                <a:gd name="T47" fmla="*/ 4 h 59"/>
                <a:gd name="T48" fmla="*/ 56 w 59"/>
                <a:gd name="T49" fmla="*/ 30 h 59"/>
                <a:gd name="T50" fmla="*/ 39 w 59"/>
                <a:gd name="T51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59">
                  <a:moveTo>
                    <a:pt x="21" y="59"/>
                  </a:moveTo>
                  <a:cubicBezTo>
                    <a:pt x="20" y="58"/>
                    <a:pt x="20" y="58"/>
                    <a:pt x="20" y="58"/>
                  </a:cubicBezTo>
                  <a:cubicBezTo>
                    <a:pt x="8" y="54"/>
                    <a:pt x="0" y="43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43"/>
                    <a:pt x="51" y="54"/>
                    <a:pt x="39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48" y="50"/>
                    <a:pt x="55" y="41"/>
                    <a:pt x="55" y="30"/>
                  </a:cubicBezTo>
                  <a:cubicBezTo>
                    <a:pt x="55" y="16"/>
                    <a:pt x="44" y="5"/>
                    <a:pt x="30" y="5"/>
                  </a:cubicBezTo>
                  <a:cubicBezTo>
                    <a:pt x="16" y="5"/>
                    <a:pt x="4" y="16"/>
                    <a:pt x="4" y="30"/>
                  </a:cubicBezTo>
                  <a:cubicBezTo>
                    <a:pt x="4" y="41"/>
                    <a:pt x="11" y="50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lnTo>
                    <a:pt x="21" y="59"/>
                  </a:lnTo>
                  <a:close/>
                  <a:moveTo>
                    <a:pt x="39" y="55"/>
                  </a:moveTo>
                  <a:cubicBezTo>
                    <a:pt x="39" y="57"/>
                    <a:pt x="39" y="57"/>
                    <a:pt x="39" y="57"/>
                  </a:cubicBezTo>
                  <a:cubicBezTo>
                    <a:pt x="51" y="53"/>
                    <a:pt x="58" y="42"/>
                    <a:pt x="58" y="30"/>
                  </a:cubicBezTo>
                  <a:cubicBezTo>
                    <a:pt x="58" y="14"/>
                    <a:pt x="45" y="2"/>
                    <a:pt x="30" y="2"/>
                  </a:cubicBezTo>
                  <a:cubicBezTo>
                    <a:pt x="14" y="2"/>
                    <a:pt x="1" y="14"/>
                    <a:pt x="1" y="30"/>
                  </a:cubicBezTo>
                  <a:cubicBezTo>
                    <a:pt x="1" y="42"/>
                    <a:pt x="9" y="53"/>
                    <a:pt x="20" y="5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0" y="51"/>
                    <a:pt x="3" y="41"/>
                    <a:pt x="3" y="30"/>
                  </a:cubicBezTo>
                  <a:cubicBezTo>
                    <a:pt x="3" y="16"/>
                    <a:pt x="15" y="4"/>
                    <a:pt x="30" y="4"/>
                  </a:cubicBezTo>
                  <a:cubicBezTo>
                    <a:pt x="44" y="4"/>
                    <a:pt x="56" y="16"/>
                    <a:pt x="56" y="30"/>
                  </a:cubicBezTo>
                  <a:cubicBezTo>
                    <a:pt x="56" y="41"/>
                    <a:pt x="49" y="51"/>
                    <a:pt x="3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-5334829" y="-5457518"/>
              <a:ext cx="14288" cy="190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3 h 4"/>
                <a:gd name="T4" fmla="*/ 3 w 3"/>
                <a:gd name="T5" fmla="*/ 4 h 4"/>
                <a:gd name="T6" fmla="*/ 3 w 3"/>
                <a:gd name="T7" fmla="*/ 1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-5339592" y="-5462281"/>
              <a:ext cx="19050" cy="23813"/>
            </a:xfrm>
            <a:custGeom>
              <a:avLst/>
              <a:gdLst>
                <a:gd name="T0" fmla="*/ 4 w 4"/>
                <a:gd name="T1" fmla="*/ 5 h 5"/>
                <a:gd name="T2" fmla="*/ 4 w 4"/>
                <a:gd name="T3" fmla="*/ 5 h 5"/>
                <a:gd name="T4" fmla="*/ 0 w 4"/>
                <a:gd name="T5" fmla="*/ 4 h 5"/>
                <a:gd name="T6" fmla="*/ 0 w 4"/>
                <a:gd name="T7" fmla="*/ 4 h 5"/>
                <a:gd name="T8" fmla="*/ 0 w 4"/>
                <a:gd name="T9" fmla="*/ 0 h 5"/>
                <a:gd name="T10" fmla="*/ 1 w 4"/>
                <a:gd name="T11" fmla="*/ 0 h 5"/>
                <a:gd name="T12" fmla="*/ 4 w 4"/>
                <a:gd name="T13" fmla="*/ 1 h 5"/>
                <a:gd name="T14" fmla="*/ 4 w 4"/>
                <a:gd name="T15" fmla="*/ 1 h 5"/>
                <a:gd name="T16" fmla="*/ 4 w 4"/>
                <a:gd name="T17" fmla="*/ 5 h 5"/>
                <a:gd name="T18" fmla="*/ 1 w 4"/>
                <a:gd name="T19" fmla="*/ 4 h 5"/>
                <a:gd name="T20" fmla="*/ 3 w 4"/>
                <a:gd name="T21" fmla="*/ 4 h 5"/>
                <a:gd name="T22" fmla="*/ 3 w 4"/>
                <a:gd name="T23" fmla="*/ 2 h 5"/>
                <a:gd name="T24" fmla="*/ 1 w 4"/>
                <a:gd name="T25" fmla="*/ 1 h 5"/>
                <a:gd name="T26" fmla="*/ 1 w 4"/>
                <a:gd name="T2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4" y="5"/>
                  </a:lnTo>
                  <a:close/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-5263391" y="-5457518"/>
              <a:ext cx="14288" cy="190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3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-5268154" y="-5462281"/>
              <a:ext cx="19050" cy="23813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1 h 5"/>
                <a:gd name="T4" fmla="*/ 0 w 4"/>
                <a:gd name="T5" fmla="*/ 1 h 5"/>
                <a:gd name="T6" fmla="*/ 3 w 4"/>
                <a:gd name="T7" fmla="*/ 0 h 5"/>
                <a:gd name="T8" fmla="*/ 4 w 4"/>
                <a:gd name="T9" fmla="*/ 0 h 5"/>
                <a:gd name="T10" fmla="*/ 4 w 4"/>
                <a:gd name="T11" fmla="*/ 4 h 5"/>
                <a:gd name="T12" fmla="*/ 4 w 4"/>
                <a:gd name="T13" fmla="*/ 4 h 5"/>
                <a:gd name="T14" fmla="*/ 1 w 4"/>
                <a:gd name="T15" fmla="*/ 5 h 5"/>
                <a:gd name="T16" fmla="*/ 0 w 4"/>
                <a:gd name="T17" fmla="*/ 5 h 5"/>
                <a:gd name="T18" fmla="*/ 1 w 4"/>
                <a:gd name="T19" fmla="*/ 2 h 5"/>
                <a:gd name="T20" fmla="*/ 1 w 4"/>
                <a:gd name="T21" fmla="*/ 4 h 5"/>
                <a:gd name="T22" fmla="*/ 3 w 4"/>
                <a:gd name="T23" fmla="*/ 4 h 5"/>
                <a:gd name="T24" fmla="*/ 3 w 4"/>
                <a:gd name="T25" fmla="*/ 1 h 5"/>
                <a:gd name="T26" fmla="*/ 1 w 4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5"/>
                    <a:pt x="1" y="5"/>
                  </a:cubicBezTo>
                  <a:lnTo>
                    <a:pt x="0" y="5"/>
                  </a:lnTo>
                  <a:close/>
                  <a:moveTo>
                    <a:pt x="1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fr-FR" sz="1765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sp>
        <p:nvSpPr>
          <p:cNvPr id="65" name="ZoneTexte 64"/>
          <p:cNvSpPr txBox="1"/>
          <p:nvPr/>
        </p:nvSpPr>
        <p:spPr>
          <a:xfrm>
            <a:off x="353511" y="5959674"/>
            <a:ext cx="1908106" cy="392245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defTabSz="914367"/>
            <a:r>
              <a:rPr lang="fr-FR" sz="196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#experiences17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16A3FB-20E8-4CA4-B082-169E62842C0D}"/>
              </a:ext>
            </a:extLst>
          </p:cNvPr>
          <p:cNvSpPr/>
          <p:nvPr/>
        </p:nvSpPr>
        <p:spPr bwMode="auto">
          <a:xfrm>
            <a:off x="730972" y="1072762"/>
            <a:ext cx="10730056" cy="4826975"/>
          </a:xfrm>
          <a:prstGeom prst="rect">
            <a:avLst/>
          </a:prstGeom>
          <a:solidFill>
            <a:srgbClr val="00765F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8E45E60-2774-4DD3-939B-1B8122C4C95E}"/>
              </a:ext>
            </a:extLst>
          </p:cNvPr>
          <p:cNvSpPr txBox="1"/>
          <p:nvPr/>
        </p:nvSpPr>
        <p:spPr>
          <a:xfrm>
            <a:off x="730972" y="4346702"/>
            <a:ext cx="10730056" cy="1137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4367"/>
            <a:r>
              <a:rPr lang="fr-FR" sz="3137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Doublez votre chance en répondant aussi  </a:t>
            </a:r>
          </a:p>
          <a:p>
            <a:pPr algn="ctr" defTabSz="914367"/>
            <a:r>
              <a:rPr lang="fr-FR" sz="3137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au questionnaire de satisfaction globale !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2C4390-34B9-402F-878B-EE9DDB975965}"/>
              </a:ext>
            </a:extLst>
          </p:cNvPr>
          <p:cNvSpPr txBox="1"/>
          <p:nvPr/>
        </p:nvSpPr>
        <p:spPr>
          <a:xfrm>
            <a:off x="779158" y="5576241"/>
            <a:ext cx="10681870" cy="323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914367"/>
            <a:r>
              <a:rPr lang="fr-FR" sz="1372" i="1" dirty="0">
                <a:solidFill>
                  <a:srgbClr val="000000"/>
                </a:solidFill>
                <a:latin typeface="Calibri" panose="020F0502020204030204"/>
              </a:rPr>
              <a:t>* Le règlement est disponible sur demande au commissariat général de l’exposition. Image non-contractuelle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F44662-F1A6-4CB2-82F9-A5B41EDE2B1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4227" y="1160953"/>
            <a:ext cx="6674496" cy="37544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025BA4A-08E3-4318-A022-511F8C7333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772" y="1683882"/>
            <a:ext cx="4939236" cy="277832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B0F63568-7F92-46BA-961D-6F0DD7E60C98}"/>
              </a:ext>
            </a:extLst>
          </p:cNvPr>
          <p:cNvSpPr txBox="1"/>
          <p:nvPr/>
        </p:nvSpPr>
        <p:spPr>
          <a:xfrm>
            <a:off x="730972" y="1076683"/>
            <a:ext cx="10730056" cy="16463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367"/>
            <a:r>
              <a:rPr lang="fr-FR" sz="3921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Notez cette session sur experiences17.microsoft.fr</a:t>
            </a:r>
          </a:p>
          <a:p>
            <a:pPr defTabSz="914367"/>
            <a:r>
              <a:rPr lang="fr-FR" sz="3137" b="1" dirty="0">
                <a:solidFill>
                  <a:srgbClr val="FFFFFF"/>
                </a:solidFill>
                <a:latin typeface="Calibri" panose="020F0502020204030204"/>
                <a:cs typeface="Calibri" panose="020F0502020204030204" pitchFamily="34" charset="0"/>
              </a:rPr>
              <a:t>Et tentez de gagner une </a:t>
            </a:r>
            <a:r>
              <a:rPr lang="fr-FR" sz="3921" b="1" dirty="0">
                <a:solidFill>
                  <a:srgbClr val="000000"/>
                </a:solidFill>
                <a:latin typeface="Calibri" panose="020F0502020204030204"/>
                <a:cs typeface="Calibri" panose="020F0502020204030204" pitchFamily="34" charset="0"/>
              </a:rPr>
              <a:t>Surface Pro</a:t>
            </a:r>
            <a:endParaRPr lang="fr-FR" sz="2353" b="1" dirty="0">
              <a:solidFill>
                <a:srgbClr val="FFFFFF"/>
              </a:solidFill>
              <a:latin typeface="Calibri" panose="020F050202020403020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54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On reprends les bases, rapidement</a:t>
            </a:r>
          </a:p>
        </p:txBody>
      </p:sp>
    </p:spTree>
    <p:extLst>
      <p:ext uri="{BB962C8B-B14F-4D97-AF65-F5344CB8AC3E}">
        <p14:creationId xmlns:p14="http://schemas.microsoft.com/office/powerpoint/2010/main" val="273515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35B174-A10A-4452-8FFD-E4FDE537B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57897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Docker Daemon</a:t>
            </a:r>
          </a:p>
          <a:p>
            <a:r>
              <a:rPr lang="fr-FR" dirty="0"/>
              <a:t>Docker Client</a:t>
            </a:r>
          </a:p>
          <a:p>
            <a:r>
              <a:rPr lang="fr-FR" dirty="0"/>
              <a:t>Docker CLI</a:t>
            </a:r>
          </a:p>
          <a:p>
            <a:endParaRPr lang="fr-FR" dirty="0"/>
          </a:p>
          <a:p>
            <a:r>
              <a:rPr lang="fr-FR" dirty="0"/>
              <a:t>Docker Image</a:t>
            </a:r>
          </a:p>
          <a:p>
            <a:r>
              <a:rPr lang="fr-FR" dirty="0"/>
              <a:t>Docker Container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30922B-89B0-4DF2-B149-28E50A10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32493713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373194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73454"/>
          </a:xfrm>
        </p:spPr>
        <p:txBody>
          <a:bodyPr/>
          <a:lstStyle/>
          <a:p>
            <a:r>
              <a:rPr lang="fr-FR" dirty="0"/>
              <a:t>TODO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sur Docker for Windows / Docker for Mac</a:t>
            </a:r>
          </a:p>
        </p:txBody>
      </p:sp>
    </p:spTree>
    <p:extLst>
      <p:ext uri="{BB962C8B-B14F-4D97-AF65-F5344CB8AC3E}">
        <p14:creationId xmlns:p14="http://schemas.microsoft.com/office/powerpoint/2010/main" val="27410809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créer des images Docker performantes ?</a:t>
            </a:r>
          </a:p>
        </p:txBody>
      </p:sp>
    </p:spTree>
    <p:extLst>
      <p:ext uri="{BB962C8B-B14F-4D97-AF65-F5344CB8AC3E}">
        <p14:creationId xmlns:p14="http://schemas.microsoft.com/office/powerpoint/2010/main" val="288502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73454"/>
          </a:xfrm>
        </p:spPr>
        <p:txBody>
          <a:bodyPr/>
          <a:lstStyle/>
          <a:p>
            <a:r>
              <a:rPr lang="fr-FR" dirty="0"/>
              <a:t>TODO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sur Docker Build</a:t>
            </a:r>
          </a:p>
        </p:txBody>
      </p:sp>
    </p:spTree>
    <p:extLst>
      <p:ext uri="{BB962C8B-B14F-4D97-AF65-F5344CB8AC3E}">
        <p14:creationId xmlns:p14="http://schemas.microsoft.com/office/powerpoint/2010/main" val="7777825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</p:spTree>
    <p:extLst>
      <p:ext uri="{BB962C8B-B14F-4D97-AF65-F5344CB8AC3E}">
        <p14:creationId xmlns:p14="http://schemas.microsoft.com/office/powerpoint/2010/main" val="563654939"/>
      </p:ext>
    </p:extLst>
  </p:cSld>
  <p:clrMapOvr>
    <a:masterClrMapping/>
  </p:clrMapOvr>
</p:sld>
</file>

<file path=ppt/theme/theme1.xml><?xml version="1.0" encoding="utf-8"?>
<a:theme xmlns:a="http://schemas.openxmlformats.org/drawingml/2006/main" name="Empty Template">
  <a:themeElements>
    <a:clrScheme name="Technique">
      <a:dk1>
        <a:srgbClr val="000000"/>
      </a:dk1>
      <a:lt1>
        <a:srgbClr val="FFFFFF"/>
      </a:lt1>
      <a:dk2>
        <a:srgbClr val="005A4D"/>
      </a:dk2>
      <a:lt2>
        <a:srgbClr val="00876B"/>
      </a:lt2>
      <a:accent1>
        <a:srgbClr val="1B775F"/>
      </a:accent1>
      <a:accent2>
        <a:srgbClr val="29A78D"/>
      </a:accent2>
      <a:accent3>
        <a:srgbClr val="1B775F"/>
      </a:accent3>
      <a:accent4>
        <a:srgbClr val="694284"/>
      </a:accent4>
      <a:accent5>
        <a:srgbClr val="B24084"/>
      </a:accent5>
      <a:accent6>
        <a:srgbClr val="E94334"/>
      </a:accent6>
      <a:hlink>
        <a:srgbClr val="00C0E3"/>
      </a:hlink>
      <a:folHlink>
        <a:srgbClr val="00C0E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E6EF12E-9E56-45A9-AC93-B00288F87546}" vid="{F21923E3-D95B-4390-A83F-7E71F89FFBBA}"/>
    </a:ext>
  </a:extLst>
</a:theme>
</file>

<file path=ppt/theme/theme2.xml><?xml version="1.0" encoding="utf-8"?>
<a:theme xmlns:a="http://schemas.openxmlformats.org/drawingml/2006/main" name="WHITE TEMPLATE">
  <a:themeElements>
    <a:clrScheme name="Business">
      <a:dk1>
        <a:srgbClr val="505050"/>
      </a:dk1>
      <a:lt1>
        <a:srgbClr val="FFFFFF"/>
      </a:lt1>
      <a:dk2>
        <a:srgbClr val="1B5C87"/>
      </a:dk2>
      <a:lt2>
        <a:srgbClr val="2971A5"/>
      </a:lt2>
      <a:accent1>
        <a:srgbClr val="1B5C87"/>
      </a:accent1>
      <a:accent2>
        <a:srgbClr val="2971A5"/>
      </a:accent2>
      <a:accent3>
        <a:srgbClr val="1B5C87"/>
      </a:accent3>
      <a:accent4>
        <a:srgbClr val="0078D7"/>
      </a:accent4>
      <a:accent5>
        <a:srgbClr val="107C10"/>
      </a:accent5>
      <a:accent6>
        <a:srgbClr val="E94334"/>
      </a:accent6>
      <a:hlink>
        <a:srgbClr val="00C0E3"/>
      </a:hlink>
      <a:folHlink>
        <a:srgbClr val="00C0E3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AE6EF12E-9E56-45A9-AC93-B00288F87546}" vid="{F0F730B7-FBA9-450D-BD15-DEF7AD4493E3}"/>
    </a:ext>
  </a:extLst>
</a:theme>
</file>

<file path=ppt/theme/theme3.xml><?xml version="1.0" encoding="utf-8"?>
<a:theme xmlns:a="http://schemas.openxmlformats.org/drawingml/2006/main" name="COLOR TEMPLATE">
  <a:themeElements>
    <a:clrScheme name="Business">
      <a:dk1>
        <a:srgbClr val="505050"/>
      </a:dk1>
      <a:lt1>
        <a:srgbClr val="FFFFFF"/>
      </a:lt1>
      <a:dk2>
        <a:srgbClr val="1B5C87"/>
      </a:dk2>
      <a:lt2>
        <a:srgbClr val="2971A5"/>
      </a:lt2>
      <a:accent1>
        <a:srgbClr val="1B5C87"/>
      </a:accent1>
      <a:accent2>
        <a:srgbClr val="2971A5"/>
      </a:accent2>
      <a:accent3>
        <a:srgbClr val="1B5C87"/>
      </a:accent3>
      <a:accent4>
        <a:srgbClr val="0078D7"/>
      </a:accent4>
      <a:accent5>
        <a:srgbClr val="107C10"/>
      </a:accent5>
      <a:accent6>
        <a:srgbClr val="D83B01"/>
      </a:accent6>
      <a:hlink>
        <a:srgbClr val="00C0E3"/>
      </a:hlink>
      <a:folHlink>
        <a:srgbClr val="00C0E3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AE6EF12E-9E56-45A9-AC93-B00288F87546}" vid="{F333D444-1266-4E79-97B4-29943BDD746A}"/>
    </a:ext>
  </a:extLst>
</a:theme>
</file>

<file path=ppt/theme/theme4.xml><?xml version="1.0" encoding="utf-8"?>
<a:theme xmlns:a="http://schemas.openxmlformats.org/drawingml/2006/main" name="1_Empty Template">
  <a:themeElements>
    <a:clrScheme name="Technique">
      <a:dk1>
        <a:srgbClr val="000000"/>
      </a:dk1>
      <a:lt1>
        <a:srgbClr val="FFFFFF"/>
      </a:lt1>
      <a:dk2>
        <a:srgbClr val="005A4D"/>
      </a:dk2>
      <a:lt2>
        <a:srgbClr val="00876B"/>
      </a:lt2>
      <a:accent1>
        <a:srgbClr val="1B775F"/>
      </a:accent1>
      <a:accent2>
        <a:srgbClr val="29A78D"/>
      </a:accent2>
      <a:accent3>
        <a:srgbClr val="1B775F"/>
      </a:accent3>
      <a:accent4>
        <a:srgbClr val="694284"/>
      </a:accent4>
      <a:accent5>
        <a:srgbClr val="B24084"/>
      </a:accent5>
      <a:accent6>
        <a:srgbClr val="E94334"/>
      </a:accent6>
      <a:hlink>
        <a:srgbClr val="00C0E3"/>
      </a:hlink>
      <a:folHlink>
        <a:srgbClr val="00C0E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que_experiences_technique" id="{6DA7A6E4-0179-4823-A3CA-86886FA4A9A0}" vid="{D3FDB56B-6D80-43AE-8A13-E39DD4C78AC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Presentation3</Template>
  <TotalTime>4070</TotalTime>
  <Words>386</Words>
  <Application>Microsoft Office PowerPoint</Application>
  <PresentationFormat>Widescreen</PresentationFormat>
  <Paragraphs>129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Segoe Pro Display Light</vt:lpstr>
      <vt:lpstr>Segoe UI</vt:lpstr>
      <vt:lpstr>Segoe UI Light</vt:lpstr>
      <vt:lpstr>Segoe UI Semibold</vt:lpstr>
      <vt:lpstr>Wingdings</vt:lpstr>
      <vt:lpstr>Empty Template</vt:lpstr>
      <vt:lpstr>WHITE TEMPLATE</vt:lpstr>
      <vt:lpstr>COLOR TEMPLATE</vt:lpstr>
      <vt:lpstr>1_Empty Template</vt:lpstr>
      <vt:lpstr>PowerPoint Presentation</vt:lpstr>
      <vt:lpstr>Agenda</vt:lpstr>
      <vt:lpstr>Docker 101</vt:lpstr>
      <vt:lpstr>Docker 101</vt:lpstr>
      <vt:lpstr>Démonstration</vt:lpstr>
      <vt:lpstr>Slide sur Docker for Windows / Docker for Mac</vt:lpstr>
      <vt:lpstr>Docker Build</vt:lpstr>
      <vt:lpstr>Slide sur Docker Build</vt:lpstr>
      <vt:lpstr>Démonstration</vt:lpstr>
      <vt:lpstr>Démonstration</vt:lpstr>
      <vt:lpstr>Docker Compose</vt:lpstr>
      <vt:lpstr>Slide sur Docker Compose</vt:lpstr>
      <vt:lpstr>Démonstration</vt:lpstr>
      <vt:lpstr>Docker &amp; Microsoft Azure</vt:lpstr>
      <vt:lpstr>Ils sont partout ! </vt:lpstr>
      <vt:lpstr>Démonstration</vt:lpstr>
      <vt:lpstr>Future</vt:lpstr>
      <vt:lpstr>Slide Linux Container Everywhere</vt:lpstr>
      <vt:lpstr>Démonstration</vt:lpstr>
      <vt:lpstr>Wrap up &amp;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Corioland</dc:creator>
  <cp:lastModifiedBy>Julien Corioland</cp:lastModifiedBy>
  <cp:revision>79</cp:revision>
  <dcterms:created xsi:type="dcterms:W3CDTF">2017-08-28T11:16:07Z</dcterms:created>
  <dcterms:modified xsi:type="dcterms:W3CDTF">2017-09-27T07:33:21Z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jucoriol@microsoft.com</vt:lpwstr>
  </property>
  <property fmtid="{D5CDD505-2E9C-101B-9397-08002B2CF9AE}" pid="6" name="MSIP_Label_f42aa342-8706-4288-bd11-ebb85995028c_SetDate">
    <vt:lpwstr>2017-08-28T17:28:08.1789973+02:00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